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Override7.xml" ContentType="application/vnd.openxmlformats-officedocument.themeOverrid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0.xml" ContentType="application/vnd.openxmlformats-officedocument.them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09" r:id="rId4"/>
    <p:sldMasterId id="2147483740" r:id="rId5"/>
    <p:sldMasterId id="2147483748" r:id="rId6"/>
    <p:sldMasterId id="2147483752" r:id="rId7"/>
    <p:sldMasterId id="2147483782" r:id="rId8"/>
    <p:sldMasterId id="2147483806" r:id="rId9"/>
    <p:sldMasterId id="2147483839" r:id="rId10"/>
    <p:sldMasterId id="2147483855" r:id="rId11"/>
  </p:sldMasterIdLst>
  <p:notesMasterIdLst>
    <p:notesMasterId r:id="rId57"/>
  </p:notesMasterIdLst>
  <p:sldIdLst>
    <p:sldId id="262" r:id="rId12"/>
    <p:sldId id="383" r:id="rId13"/>
    <p:sldId id="301" r:id="rId14"/>
    <p:sldId id="364" r:id="rId15"/>
    <p:sldId id="339" r:id="rId16"/>
    <p:sldId id="341" r:id="rId17"/>
    <p:sldId id="370" r:id="rId18"/>
    <p:sldId id="365" r:id="rId19"/>
    <p:sldId id="366" r:id="rId20"/>
    <p:sldId id="369" r:id="rId21"/>
    <p:sldId id="367" r:id="rId22"/>
    <p:sldId id="368" r:id="rId23"/>
    <p:sldId id="375" r:id="rId24"/>
    <p:sldId id="319" r:id="rId25"/>
    <p:sldId id="337" r:id="rId26"/>
    <p:sldId id="374" r:id="rId27"/>
    <p:sldId id="371" r:id="rId28"/>
    <p:sldId id="372" r:id="rId29"/>
    <p:sldId id="373" r:id="rId30"/>
    <p:sldId id="376" r:id="rId31"/>
    <p:sldId id="384" r:id="rId32"/>
    <p:sldId id="378" r:id="rId33"/>
    <p:sldId id="379" r:id="rId34"/>
    <p:sldId id="363" r:id="rId35"/>
    <p:sldId id="292" r:id="rId36"/>
    <p:sldId id="381" r:id="rId37"/>
    <p:sldId id="1445" r:id="rId38"/>
    <p:sldId id="382" r:id="rId39"/>
    <p:sldId id="385" r:id="rId40"/>
    <p:sldId id="279" r:id="rId41"/>
    <p:sldId id="387" r:id="rId42"/>
    <p:sldId id="386" r:id="rId43"/>
    <p:sldId id="388" r:id="rId44"/>
    <p:sldId id="389" r:id="rId45"/>
    <p:sldId id="256" r:id="rId46"/>
    <p:sldId id="260" r:id="rId47"/>
    <p:sldId id="330" r:id="rId48"/>
    <p:sldId id="261" r:id="rId49"/>
    <p:sldId id="282" r:id="rId50"/>
    <p:sldId id="390" r:id="rId51"/>
    <p:sldId id="391" r:id="rId52"/>
    <p:sldId id="1442" r:id="rId53"/>
    <p:sldId id="1443" r:id="rId54"/>
    <p:sldId id="1444" r:id="rId55"/>
    <p:sldId id="392" r:id="rId5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0C76C3-7684-466C-816D-9F78CA8C249B}">
          <p14:sldIdLst>
            <p14:sldId id="262"/>
            <p14:sldId id="383"/>
            <p14:sldId id="301"/>
            <p14:sldId id="364"/>
            <p14:sldId id="339"/>
            <p14:sldId id="341"/>
            <p14:sldId id="370"/>
            <p14:sldId id="365"/>
            <p14:sldId id="366"/>
            <p14:sldId id="369"/>
            <p14:sldId id="367"/>
            <p14:sldId id="368"/>
            <p14:sldId id="375"/>
            <p14:sldId id="319"/>
            <p14:sldId id="337"/>
            <p14:sldId id="374"/>
            <p14:sldId id="371"/>
            <p14:sldId id="372"/>
            <p14:sldId id="373"/>
            <p14:sldId id="376"/>
            <p14:sldId id="384"/>
            <p14:sldId id="378"/>
            <p14:sldId id="379"/>
            <p14:sldId id="363"/>
            <p14:sldId id="292"/>
            <p14:sldId id="381"/>
            <p14:sldId id="1445"/>
            <p14:sldId id="382"/>
            <p14:sldId id="385"/>
            <p14:sldId id="279"/>
            <p14:sldId id="387"/>
            <p14:sldId id="386"/>
            <p14:sldId id="388"/>
            <p14:sldId id="389"/>
            <p14:sldId id="256"/>
            <p14:sldId id="260"/>
            <p14:sldId id="330"/>
            <p14:sldId id="261"/>
            <p14:sldId id="282"/>
            <p14:sldId id="390"/>
            <p14:sldId id="391"/>
            <p14:sldId id="1442"/>
            <p14:sldId id="1443"/>
            <p14:sldId id="1444"/>
            <p14:sldId id="392"/>
          </p14:sldIdLst>
        </p14:section>
        <p14:section name="Untitled Section" id="{72C50DFD-4A3F-4F6A-9EBA-F058800F40ED}">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GREN Jan" initials="HJ" lastIdx="4" clrIdx="0">
    <p:extLst>
      <p:ext uri="{19B8F6BF-5375-455C-9EA6-DF929625EA0E}">
        <p15:presenceInfo xmlns:p15="http://schemas.microsoft.com/office/powerpoint/2012/main" userId="HELLGREN J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8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0" autoAdjust="0"/>
    <p:restoredTop sz="96464" autoAdjust="0"/>
  </p:normalViewPr>
  <p:slideViewPr>
    <p:cSldViewPr snapToGrid="0">
      <p:cViewPr varScale="1">
        <p:scale>
          <a:sx n="117" d="100"/>
          <a:sy n="117" d="100"/>
        </p:scale>
        <p:origin x="1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8" Type="http://schemas.openxmlformats.org/officeDocument/2006/relationships/slideMaster" Target="slideMasters/slideMaster8.xml"/><Relationship Id="rId51" Type="http://schemas.openxmlformats.org/officeDocument/2006/relationships/slide" Target="slides/slide40.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FD13E-D155-4A84-A7F6-52D5A3CCB0DA}" type="datetimeFigureOut">
              <a:rPr lang="sv-SE" smtClean="0"/>
              <a:t>2018-09-14</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2D880-3289-409C-9545-399DFD56AFFC}" type="slidenum">
              <a:rPr lang="sv-SE" smtClean="0"/>
              <a:t>‹#›</a:t>
            </a:fld>
            <a:endParaRPr lang="sv-SE"/>
          </a:p>
        </p:txBody>
      </p:sp>
    </p:spTree>
    <p:extLst>
      <p:ext uri="{BB962C8B-B14F-4D97-AF65-F5344CB8AC3E}">
        <p14:creationId xmlns:p14="http://schemas.microsoft.com/office/powerpoint/2010/main" val="259808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a:t>
            </a:fld>
            <a:endParaRPr lang="sv-SE"/>
          </a:p>
        </p:txBody>
      </p:sp>
    </p:spTree>
    <p:extLst>
      <p:ext uri="{BB962C8B-B14F-4D97-AF65-F5344CB8AC3E}">
        <p14:creationId xmlns:p14="http://schemas.microsoft.com/office/powerpoint/2010/main" val="234832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4</a:t>
            </a:fld>
            <a:endParaRPr lang="sv-SE"/>
          </a:p>
        </p:txBody>
      </p:sp>
    </p:spTree>
    <p:extLst>
      <p:ext uri="{BB962C8B-B14F-4D97-AF65-F5344CB8AC3E}">
        <p14:creationId xmlns:p14="http://schemas.microsoft.com/office/powerpoint/2010/main" val="135862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5</a:t>
            </a:fld>
            <a:endParaRPr lang="sv-SE"/>
          </a:p>
        </p:txBody>
      </p:sp>
    </p:spTree>
    <p:extLst>
      <p:ext uri="{BB962C8B-B14F-4D97-AF65-F5344CB8AC3E}">
        <p14:creationId xmlns:p14="http://schemas.microsoft.com/office/powerpoint/2010/main" val="40778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15</a:t>
            </a:fld>
            <a:endParaRPr lang="sv-SE"/>
          </a:p>
        </p:txBody>
      </p:sp>
    </p:spTree>
    <p:extLst>
      <p:ext uri="{BB962C8B-B14F-4D97-AF65-F5344CB8AC3E}">
        <p14:creationId xmlns:p14="http://schemas.microsoft.com/office/powerpoint/2010/main" val="53807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ECD19-2C3C-45EF-BA43-9EE3BA6BC8F4}" type="slidenum">
              <a:rPr lang="en-US" smtClean="0"/>
              <a:t>24</a:t>
            </a:fld>
            <a:endParaRPr lang="en-US"/>
          </a:p>
        </p:txBody>
      </p:sp>
    </p:spTree>
    <p:extLst>
      <p:ext uri="{BB962C8B-B14F-4D97-AF65-F5344CB8AC3E}">
        <p14:creationId xmlns:p14="http://schemas.microsoft.com/office/powerpoint/2010/main" val="3763061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7FB44AF9-6A08-4C3A-94E4-CB0AC0068279}" type="slidenum">
              <a:rPr lang="sv-SE" smtClean="0"/>
              <a:t>35</a:t>
            </a:fld>
            <a:endParaRPr lang="sv-SE"/>
          </a:p>
        </p:txBody>
      </p:sp>
    </p:spTree>
    <p:extLst>
      <p:ext uri="{BB962C8B-B14F-4D97-AF65-F5344CB8AC3E}">
        <p14:creationId xmlns:p14="http://schemas.microsoft.com/office/powerpoint/2010/main" val="28742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High-level</a:t>
            </a:r>
            <a:r>
              <a:rPr lang="sv-SE" baseline="0" dirty="0"/>
              <a:t> … förlåtande</a:t>
            </a:r>
            <a:endParaRPr lang="sv-SE" dirty="0"/>
          </a:p>
          <a:p>
            <a:endParaRPr lang="sv-SE" dirty="0"/>
          </a:p>
          <a:p>
            <a:r>
              <a:rPr lang="sv-SE" dirty="0"/>
              <a:t>Förklara att </a:t>
            </a:r>
            <a:r>
              <a:rPr lang="sv-SE" dirty="0" err="1"/>
              <a:t>javascript</a:t>
            </a:r>
            <a:r>
              <a:rPr lang="sv-SE" dirty="0"/>
              <a:t> är ett JIT kompilerat</a:t>
            </a:r>
            <a:r>
              <a:rPr lang="sv-SE" baseline="0" dirty="0"/>
              <a:t> språk</a:t>
            </a:r>
            <a:endParaRPr lang="sv-SE" dirty="0"/>
          </a:p>
          <a:p>
            <a:r>
              <a:rPr lang="sv-SE" dirty="0"/>
              <a:t>var a = 2;</a:t>
            </a:r>
          </a:p>
          <a:p>
            <a:r>
              <a:rPr lang="sv-SE" dirty="0"/>
              <a:t>console.log(a);</a:t>
            </a:r>
          </a:p>
          <a:p>
            <a:r>
              <a:rPr lang="sv-SE" dirty="0"/>
              <a:t>3();</a:t>
            </a:r>
          </a:p>
        </p:txBody>
      </p:sp>
      <p:sp>
        <p:nvSpPr>
          <p:cNvPr id="4" name="Slide Number Placeholder 3"/>
          <p:cNvSpPr>
            <a:spLocks noGrp="1"/>
          </p:cNvSpPr>
          <p:nvPr>
            <p:ph type="sldNum" sz="quarter" idx="10"/>
          </p:nvPr>
        </p:nvSpPr>
        <p:spPr/>
        <p:txBody>
          <a:bodyPr/>
          <a:lstStyle/>
          <a:p>
            <a:fld id="{7FB44AF9-6A08-4C3A-94E4-CB0AC0068279}" type="slidenum">
              <a:rPr lang="sv-SE" smtClean="0"/>
              <a:t>38</a:t>
            </a:fld>
            <a:endParaRPr lang="sv-SE"/>
          </a:p>
        </p:txBody>
      </p:sp>
    </p:spTree>
    <p:extLst>
      <p:ext uri="{BB962C8B-B14F-4D97-AF65-F5344CB8AC3E}">
        <p14:creationId xmlns:p14="http://schemas.microsoft.com/office/powerpoint/2010/main" val="3797654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44AF9-6A08-4C3A-94E4-CB0AC0068279}"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282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2.bin"/></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g"/><Relationship Id="rId1" Type="http://schemas.openxmlformats.org/officeDocument/2006/relationships/slideMaster" Target="../slideMasters/slideMaster8.xml"/><Relationship Id="rId4" Type="http://schemas.openxmlformats.org/officeDocument/2006/relationships/image" Target="../media/image2.jp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0.xml"/><Relationship Id="rId1" Type="http://schemas.openxmlformats.org/officeDocument/2006/relationships/tags" Target="../tags/tag19.xml"/></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2.xml"/><Relationship Id="rId1" Type="http://schemas.openxmlformats.org/officeDocument/2006/relationships/tags" Target="../tags/tag21.xml"/></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4.xml"/><Relationship Id="rId1" Type="http://schemas.openxmlformats.org/officeDocument/2006/relationships/tags" Target="../tags/tag23.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6.xml"/><Relationship Id="rId1" Type="http://schemas.openxmlformats.org/officeDocument/2006/relationships/tags" Target="../tags/tag2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jp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emf"/><Relationship Id="rId11" Type="http://schemas.openxmlformats.org/officeDocument/2006/relationships/image" Target="../media/image23.png"/><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7.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3.bin"/></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9.xml"/><Relationship Id="rId1" Type="http://schemas.openxmlformats.org/officeDocument/2006/relationships/themeOverride" Target="../theme/themeOverride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10.xml"/><Relationship Id="rId4" Type="http://schemas.openxmlformats.org/officeDocument/2006/relationships/image" Target="../media/image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tags" Target="../tags/tag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2.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tags" Target="../tags/tag10.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tags" Target="../tags/tag12.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tags" Target="../tags/tag14.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tags" Target="../tags/tag1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a:p>
        </p:txBody>
      </p:sp>
    </p:spTree>
    <p:extLst>
      <p:ext uri="{BB962C8B-B14F-4D97-AF65-F5344CB8AC3E}">
        <p14:creationId xmlns:p14="http://schemas.microsoft.com/office/powerpoint/2010/main" val="117080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spTree>
    <p:extLst>
      <p:ext uri="{BB962C8B-B14F-4D97-AF65-F5344CB8AC3E}">
        <p14:creationId xmlns:p14="http://schemas.microsoft.com/office/powerpoint/2010/main" val="4934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179936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6757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44346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6075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96995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83875676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8575724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6985473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00364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286881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Tree>
    <p:extLst>
      <p:ext uri="{BB962C8B-B14F-4D97-AF65-F5344CB8AC3E}">
        <p14:creationId xmlns:p14="http://schemas.microsoft.com/office/powerpoint/2010/main" val="284267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459082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8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10793945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4073170701"/>
      </p:ext>
    </p:extLst>
  </p:cSld>
  <p:clrMapOvr>
    <a:masterClrMapping/>
  </p:clrMapOvr>
  <p:transition>
    <p:fade/>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171326035"/>
      </p:ext>
    </p:extLst>
  </p:cSld>
  <p:clrMapOvr>
    <a:masterClrMapping/>
  </p:clrMapOvr>
  <p:transition>
    <p:fade/>
  </p:transition>
  <p:hf sldNum="0"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dirty="0"/>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100206159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dirty="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16557799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167086748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11" name="Afbeelding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74171"/>
            <a:ext cx="12192000" cy="6096000"/>
          </a:xfrm>
          <a:prstGeom prst="rect">
            <a:avLst/>
          </a:prstGeom>
        </p:spPr>
      </p:pic>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4" name="Image 13" descr="VE_RGB_C.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5078754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dirty="0"/>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9283294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980810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5733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2348308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88065028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3552016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7237389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28693820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83952835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1317722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dirty="0"/>
          </a:p>
        </p:txBody>
      </p:sp>
    </p:spTree>
    <p:extLst>
      <p:ext uri="{BB962C8B-B14F-4D97-AF65-F5344CB8AC3E}">
        <p14:creationId xmlns:p14="http://schemas.microsoft.com/office/powerpoint/2010/main" val="6835121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dirty="0"/>
          </a:p>
        </p:txBody>
      </p:sp>
    </p:spTree>
    <p:extLst>
      <p:ext uri="{BB962C8B-B14F-4D97-AF65-F5344CB8AC3E}">
        <p14:creationId xmlns:p14="http://schemas.microsoft.com/office/powerpoint/2010/main" val="210491339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err="1"/>
              <a:t>titel</a:t>
            </a:r>
            <a:endParaRPr lang="fr-FR" dirty="0"/>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dirty="0"/>
          </a:p>
        </p:txBody>
      </p:sp>
    </p:spTree>
    <p:extLst>
      <p:ext uri="{BB962C8B-B14F-4D97-AF65-F5344CB8AC3E}">
        <p14:creationId xmlns:p14="http://schemas.microsoft.com/office/powerpoint/2010/main" val="3801475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2347953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dirty="0"/>
          </a:p>
        </p:txBody>
      </p:sp>
    </p:spTree>
    <p:extLst>
      <p:ext uri="{BB962C8B-B14F-4D97-AF65-F5344CB8AC3E}">
        <p14:creationId xmlns:p14="http://schemas.microsoft.com/office/powerpoint/2010/main" val="228114555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5193622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dirty="0">
                <a:latin typeface="Arial" panose="020B0604020202020204" pitchFamily="34" charset="0"/>
                <a:cs typeface="Arial" panose="020B0604020202020204" pitchFamily="34" charset="0"/>
              </a:rPr>
              <a:t>THE BEST OF TECHNOLOGY</a:t>
            </a:r>
            <a:br>
              <a:rPr lang="fr-FR" sz="3733" b="1" dirty="0">
                <a:latin typeface="Arial" panose="020B0604020202020204" pitchFamily="34" charset="0"/>
                <a:cs typeface="Arial" panose="020B0604020202020204" pitchFamily="34" charset="0"/>
              </a:rPr>
            </a:br>
            <a:r>
              <a:rPr lang="fr-FR" sz="3733" b="1" dirty="0">
                <a:solidFill>
                  <a:schemeClr val="accent1"/>
                </a:solidFill>
                <a:latin typeface="Arial" panose="020B0604020202020204" pitchFamily="34" charset="0"/>
                <a:cs typeface="Arial" panose="020B0604020202020204" pitchFamily="34" charset="0"/>
              </a:rPr>
              <a:t>WITH A HUMAN TOUCH</a:t>
            </a:r>
            <a:endParaRPr lang="nl-NL" sz="3733"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633946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1400200255"/>
      </p:ext>
    </p:extLst>
  </p:cSld>
  <p:clrMapOvr>
    <a:masterClrMapping/>
  </p:clrMapOvr>
  <p:transition spd="slow">
    <p:wip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Influencer - With Logos">
    <p:spTree>
      <p:nvGrpSpPr>
        <p:cNvPr id="1" name=""/>
        <p:cNvGrpSpPr/>
        <p:nvPr/>
      </p:nvGrpSpPr>
      <p:grpSpPr>
        <a:xfrm>
          <a:off x="0" y="0"/>
          <a:ext cx="0" cy="0"/>
          <a:chOff x="0" y="0"/>
          <a:chExt cx="0" cy="0"/>
        </a:xfrm>
      </p:grpSpPr>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tx1">
                    <a:lumMod val="65000"/>
                    <a:lumOff val="35000"/>
                  </a:schemeClr>
                </a:solidFill>
              </a:defRPr>
            </a:lvl1pPr>
          </a:lstStyle>
          <a:p>
            <a:pPr lvl="0"/>
            <a:r>
              <a:rPr lang="en-US" dirty="0"/>
              <a:t>Click to edit Master text styles</a:t>
            </a:r>
          </a:p>
        </p:txBody>
      </p:sp>
      <p:sp>
        <p:nvSpPr>
          <p:cNvPr id="6"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lvl1pPr>
              <a:defRPr>
                <a:solidFill>
                  <a:srgbClr val="74C095"/>
                </a:solidFill>
              </a:defRPr>
            </a:lvl1pPr>
          </a:lstStyle>
          <a:p>
            <a:r>
              <a:rPr lang="en-US" dirty="0"/>
              <a:t>Click to edit Master title style</a:t>
            </a:r>
          </a:p>
        </p:txBody>
      </p:sp>
    </p:spTree>
    <p:extLst>
      <p:ext uri="{BB962C8B-B14F-4D97-AF65-F5344CB8AC3E}">
        <p14:creationId xmlns:p14="http://schemas.microsoft.com/office/powerpoint/2010/main" val="673524886"/>
      </p:ext>
    </p:extLst>
  </p:cSld>
  <p:clrMapOvr>
    <a:masterClrMapping/>
  </p:clrMapOvr>
  <p:transition spd="slow">
    <p:wip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Startpage, 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03" y="1053737"/>
            <a:ext cx="12240000" cy="2864348"/>
          </a:xfrm>
          <a:prstGeom prst="rect">
            <a:avLst/>
          </a:prstGeom>
        </p:spPr>
      </p:pic>
      <p:sp>
        <p:nvSpPr>
          <p:cNvPr id="2" name="Rubrik 1"/>
          <p:cNvSpPr>
            <a:spLocks noGrp="1"/>
          </p:cNvSpPr>
          <p:nvPr>
            <p:ph type="ctrTitle" hasCustomPrompt="1"/>
          </p:nvPr>
        </p:nvSpPr>
        <p:spPr>
          <a:xfrm>
            <a:off x="480000" y="240000"/>
            <a:ext cx="9600000" cy="480000"/>
          </a:xfrm>
        </p:spPr>
        <p:txBody>
          <a:bodyPr/>
          <a:lstStyle>
            <a:lvl1pPr>
              <a:defRPr baseline="0"/>
            </a:lvl1pPr>
          </a:lstStyle>
          <a:p>
            <a:r>
              <a:rPr lang="en-US" noProof="0" dirty="0"/>
              <a:t>Headline First line</a:t>
            </a:r>
          </a:p>
        </p:txBody>
      </p:sp>
      <p:sp>
        <p:nvSpPr>
          <p:cNvPr id="3" name="Underrubrik 2"/>
          <p:cNvSpPr>
            <a:spLocks noGrp="1"/>
          </p:cNvSpPr>
          <p:nvPr>
            <p:ph type="subTitle" idx="1" hasCustomPrompt="1"/>
          </p:nvPr>
        </p:nvSpPr>
        <p:spPr>
          <a:xfrm>
            <a:off x="480000" y="720000"/>
            <a:ext cx="9600000" cy="480000"/>
          </a:xfrm>
        </p:spPr>
        <p:txBody>
          <a:bodyPr>
            <a:noAutofit/>
          </a:bodyPr>
          <a:lstStyle>
            <a:lvl1pPr marL="0" indent="0" algn="l">
              <a:lnSpc>
                <a:spcPct val="100000"/>
              </a:lnSpc>
              <a:spcAft>
                <a:spcPts val="0"/>
              </a:spcAft>
              <a:buNone/>
              <a:defRPr sz="3733" cap="all" baseline="0">
                <a:solidFill>
                  <a:schemeClr val="accent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Headline Second line</a:t>
            </a:r>
          </a:p>
        </p:txBody>
      </p:sp>
      <p:sp>
        <p:nvSpPr>
          <p:cNvPr id="4" name="Platshållare för datum 3"/>
          <p:cNvSpPr>
            <a:spLocks noGrp="1"/>
          </p:cNvSpPr>
          <p:nvPr>
            <p:ph type="dt" sz="half" idx="10"/>
          </p:nvPr>
        </p:nvSpPr>
        <p:spPr/>
        <p:txBody>
          <a:bodyPr/>
          <a:lstStyle/>
          <a:p>
            <a:fld id="{FD53EE5B-179B-42EF-B88C-5BE3C7D22739}" type="datetime1">
              <a:rPr lang="en-US" smtClean="0"/>
              <a:t>9/14/2018</a:t>
            </a:fld>
            <a:endParaRPr lang="en-US"/>
          </a:p>
        </p:txBody>
      </p:sp>
      <p:sp>
        <p:nvSpPr>
          <p:cNvPr id="5" name="Platshållare för sidfot 4"/>
          <p:cNvSpPr>
            <a:spLocks noGrp="1"/>
          </p:cNvSpPr>
          <p:nvPr>
            <p:ph type="ftr" sz="quarter" idx="11"/>
          </p:nvPr>
        </p:nvSpPr>
        <p:spPr/>
        <p:txBody>
          <a:bodyPr/>
          <a:lstStyle/>
          <a:p>
            <a:r>
              <a:rPr lang="en-US" dirty="0"/>
              <a:t>SANDVIK: Title of presentation</a:t>
            </a:r>
          </a:p>
        </p:txBody>
      </p:sp>
      <p:sp>
        <p:nvSpPr>
          <p:cNvPr id="6" name="Platshållare för bildnummer 5"/>
          <p:cNvSpPr>
            <a:spLocks noGrp="1"/>
          </p:cNvSpPr>
          <p:nvPr>
            <p:ph type="sldNum" sz="quarter" idx="12"/>
          </p:nvPr>
        </p:nvSpPr>
        <p:spPr/>
        <p:txBody>
          <a:bodyPr/>
          <a:lstStyle/>
          <a:p>
            <a:fld id="{469B62F1-B431-48B6-8270-02431A1685B7}" type="slidenum">
              <a:rPr lang="en-US" smtClean="0"/>
              <a:t>‹#›</a:t>
            </a:fld>
            <a:endParaRPr lang="en-US"/>
          </a:p>
        </p:txBody>
      </p:sp>
      <p:pic>
        <p:nvPicPr>
          <p:cNvPr id="9" name="Bildobjekt 8" descr="SAV_Logo_cyan_RGB3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517" y="366888"/>
            <a:ext cx="1186484" cy="431997"/>
          </a:xfrm>
          <a:prstGeom prst="rect">
            <a:avLst/>
          </a:prstGeom>
        </p:spPr>
      </p:pic>
      <p:sp>
        <p:nvSpPr>
          <p:cNvPr id="8" name="Rectangular Callout 7"/>
          <p:cNvSpPr/>
          <p:nvPr userDrawn="1"/>
        </p:nvSpPr>
        <p:spPr>
          <a:xfrm>
            <a:off x="12576720" y="-712"/>
            <a:ext cx="1920000" cy="3600000"/>
          </a:xfrm>
          <a:prstGeom prst="wedgeRectCallout">
            <a:avLst>
              <a:gd name="adj1" fmla="val -60810"/>
              <a:gd name="adj2" fmla="val -20925"/>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67" noProof="0" dirty="0"/>
              <a:t>We use a two-color</a:t>
            </a:r>
            <a:r>
              <a:rPr lang="en-US" sz="1067" baseline="0" noProof="0" dirty="0"/>
              <a:t> headline system to highlight our rational and emotional side alike. The first line appears in blue (the rational side), the second line in orange (the emotional side) and the duality principle is reflected in the wording of the headline.</a:t>
            </a:r>
          </a:p>
          <a:p>
            <a:pPr algn="l"/>
            <a:endParaRPr lang="en-US" sz="1333" b="1" baseline="0" noProof="0" dirty="0"/>
          </a:p>
          <a:p>
            <a:pPr algn="l"/>
            <a:r>
              <a:rPr lang="en-US" sz="1067" b="1" baseline="0" noProof="0" dirty="0"/>
              <a:t>This system refers to the first page title only, all other headlines are blue.</a:t>
            </a:r>
          </a:p>
          <a:p>
            <a:pPr algn="l"/>
            <a:endParaRPr lang="en-US" sz="1333" b="1" baseline="0" noProof="0" dirty="0"/>
          </a:p>
          <a:p>
            <a:pPr algn="l"/>
            <a:r>
              <a:rPr lang="en-US" sz="1067" b="0" baseline="0" noProof="0" dirty="0"/>
              <a:t>Learn more about our verbal identity in the Sandvik Brand Identity Directives, which you can download at the Intranet.</a:t>
            </a:r>
            <a:r>
              <a:rPr lang="en-US" sz="1067" baseline="0" noProof="0" dirty="0"/>
              <a:t> </a:t>
            </a:r>
            <a:endParaRPr lang="en-US" sz="1067" noProof="0" dirty="0"/>
          </a:p>
        </p:txBody>
      </p:sp>
      <p:sp>
        <p:nvSpPr>
          <p:cNvPr id="11" name="Picture Placeholder 7"/>
          <p:cNvSpPr>
            <a:spLocks noGrp="1"/>
          </p:cNvSpPr>
          <p:nvPr>
            <p:ph type="pic" sz="quarter" idx="13"/>
          </p:nvPr>
        </p:nvSpPr>
        <p:spPr>
          <a:xfrm>
            <a:off x="0" y="1794351"/>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txBody>
          <a:bodyPr/>
          <a:lstStyle>
            <a:lvl1pPr marL="0" indent="0">
              <a:buNone/>
              <a:defRPr/>
            </a:lvl1pPr>
          </a:lstStyle>
          <a:p>
            <a:r>
              <a:rPr lang="en-US"/>
              <a:t>Click icon to add picture</a:t>
            </a:r>
            <a:endParaRPr lang="sv-SE" dirty="0"/>
          </a:p>
        </p:txBody>
      </p:sp>
    </p:spTree>
    <p:extLst>
      <p:ext uri="{BB962C8B-B14F-4D97-AF65-F5344CB8AC3E}">
        <p14:creationId xmlns:p14="http://schemas.microsoft.com/office/powerpoint/2010/main" val="2247975975"/>
      </p:ext>
    </p:extLst>
  </p:cSld>
  <p:clrMapOvr>
    <a:masterClrMapping/>
  </p:clrMapOvr>
  <p:transition spd="slow" advTm="5000">
    <p:push dir="u"/>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8897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6214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96147374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2531647"/>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9974981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4201151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933733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76066812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65615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294252341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46042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687039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21528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31781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5495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4916851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37794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71558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46235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695183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0693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84318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22635647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3527469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105049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3015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64" name="Picture 2" descr="https://newevolutiondesigns.com/images/freebies/city-wallpaper-32.jpg">
            <a:extLst>
              <a:ext uri="{FF2B5EF4-FFF2-40B4-BE49-F238E27FC236}">
                <a16:creationId xmlns:a16="http://schemas.microsoft.com/office/drawing/2014/main" id="{3B02810F-7EA7-43F9-A5F7-670E4D753E0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4959" b="-1"/>
          <a:stretch/>
        </p:blipFill>
        <p:spPr bwMode="auto">
          <a:xfrm>
            <a:off x="-12357" y="-1613650"/>
            <a:ext cx="12196119" cy="8490940"/>
          </a:xfrm>
          <a:prstGeom prst="rect">
            <a:avLst/>
          </a:prstGeom>
          <a:noFill/>
          <a:extLst>
            <a:ext uri="{909E8E84-426E-40DD-AFC4-6F175D3DCCD1}">
              <a14:hiddenFill xmlns:a14="http://schemas.microsoft.com/office/drawing/2010/main">
                <a:solidFill>
                  <a:srgbClr val="FFFFFF"/>
                </a:solidFill>
              </a14:hiddenFill>
            </a:ext>
          </a:extLst>
        </p:spPr>
      </p:pic>
      <p:sp>
        <p:nvSpPr>
          <p:cNvPr id="65" name="Arc 64">
            <a:extLst>
              <a:ext uri="{FF2B5EF4-FFF2-40B4-BE49-F238E27FC236}">
                <a16:creationId xmlns:a16="http://schemas.microsoft.com/office/drawing/2014/main" id="{BBDE1187-E1F6-463A-AF00-84100B679A6E}"/>
              </a:ext>
            </a:extLst>
          </p:cNvPr>
          <p:cNvSpPr/>
          <p:nvPr userDrawn="1"/>
        </p:nvSpPr>
        <p:spPr>
          <a:xfrm>
            <a:off x="4240560" y="2421795"/>
            <a:ext cx="2513979" cy="403293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6" name="Arc 65">
            <a:extLst>
              <a:ext uri="{FF2B5EF4-FFF2-40B4-BE49-F238E27FC236}">
                <a16:creationId xmlns:a16="http://schemas.microsoft.com/office/drawing/2014/main" id="{9BCF2143-6A4C-4768-B2BB-3F891C4BC984}"/>
              </a:ext>
            </a:extLst>
          </p:cNvPr>
          <p:cNvSpPr/>
          <p:nvPr userDrawn="1"/>
        </p:nvSpPr>
        <p:spPr>
          <a:xfrm flipH="1">
            <a:off x="99816" y="3551305"/>
            <a:ext cx="1459636" cy="446011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7" name="Arc 66">
            <a:extLst>
              <a:ext uri="{FF2B5EF4-FFF2-40B4-BE49-F238E27FC236}">
                <a16:creationId xmlns:a16="http://schemas.microsoft.com/office/drawing/2014/main" id="{408A47B8-51D6-495C-A170-8C9650E9FAC6}"/>
              </a:ext>
            </a:extLst>
          </p:cNvPr>
          <p:cNvSpPr/>
          <p:nvPr userDrawn="1"/>
        </p:nvSpPr>
        <p:spPr>
          <a:xfrm>
            <a:off x="1559452" y="3220052"/>
            <a:ext cx="695917" cy="4360897"/>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8" name="Arc 67">
            <a:extLst>
              <a:ext uri="{FF2B5EF4-FFF2-40B4-BE49-F238E27FC236}">
                <a16:creationId xmlns:a16="http://schemas.microsoft.com/office/drawing/2014/main" id="{FC19B304-C12F-4613-A1CD-D2BB95A7CA20}"/>
              </a:ext>
            </a:extLst>
          </p:cNvPr>
          <p:cNvSpPr/>
          <p:nvPr userDrawn="1"/>
        </p:nvSpPr>
        <p:spPr>
          <a:xfrm flipH="1">
            <a:off x="2048895" y="3231069"/>
            <a:ext cx="1669258" cy="4320766"/>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9" name="Arc 68">
            <a:extLst>
              <a:ext uri="{FF2B5EF4-FFF2-40B4-BE49-F238E27FC236}">
                <a16:creationId xmlns:a16="http://schemas.microsoft.com/office/drawing/2014/main" id="{278F13A8-C22A-4FE7-8F88-48B76175C0B3}"/>
              </a:ext>
            </a:extLst>
          </p:cNvPr>
          <p:cNvSpPr/>
          <p:nvPr userDrawn="1"/>
        </p:nvSpPr>
        <p:spPr>
          <a:xfrm>
            <a:off x="6473089" y="4469121"/>
            <a:ext cx="3388497" cy="2991742"/>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0" name="Arc 69">
            <a:extLst>
              <a:ext uri="{FF2B5EF4-FFF2-40B4-BE49-F238E27FC236}">
                <a16:creationId xmlns:a16="http://schemas.microsoft.com/office/drawing/2014/main" id="{C608173C-1335-40FA-9DFC-68A0FBDE87FF}"/>
              </a:ext>
            </a:extLst>
          </p:cNvPr>
          <p:cNvSpPr/>
          <p:nvPr userDrawn="1"/>
        </p:nvSpPr>
        <p:spPr>
          <a:xfrm>
            <a:off x="1543485" y="4385660"/>
            <a:ext cx="2340740" cy="3339985"/>
          </a:xfrm>
          <a:prstGeom prst="arc">
            <a:avLst>
              <a:gd name="adj1" fmla="val 12198324"/>
              <a:gd name="adj2" fmla="val 18646156"/>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1" name="Arc 70">
            <a:extLst>
              <a:ext uri="{FF2B5EF4-FFF2-40B4-BE49-F238E27FC236}">
                <a16:creationId xmlns:a16="http://schemas.microsoft.com/office/drawing/2014/main" id="{B7B95070-D1A6-4794-B4E4-2ECF6251E907}"/>
              </a:ext>
            </a:extLst>
          </p:cNvPr>
          <p:cNvSpPr/>
          <p:nvPr userDrawn="1"/>
        </p:nvSpPr>
        <p:spPr>
          <a:xfrm>
            <a:off x="9815754" y="4014997"/>
            <a:ext cx="1623603" cy="3339985"/>
          </a:xfrm>
          <a:prstGeom prst="arc">
            <a:avLst>
              <a:gd name="adj1" fmla="val 11196475"/>
              <a:gd name="adj2" fmla="val 17901675"/>
            </a:avLst>
          </a:prstGeom>
          <a:noFill/>
          <a:ln w="254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2" name="Arc 71">
            <a:extLst>
              <a:ext uri="{FF2B5EF4-FFF2-40B4-BE49-F238E27FC236}">
                <a16:creationId xmlns:a16="http://schemas.microsoft.com/office/drawing/2014/main" id="{B3EBF1D6-3176-4C33-8EA6-E1ED406923B8}"/>
              </a:ext>
            </a:extLst>
          </p:cNvPr>
          <p:cNvSpPr/>
          <p:nvPr userDrawn="1"/>
        </p:nvSpPr>
        <p:spPr>
          <a:xfrm flipH="1">
            <a:off x="6623856" y="3464488"/>
            <a:ext cx="2085567" cy="4394404"/>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3" name="Arc 72">
            <a:extLst>
              <a:ext uri="{FF2B5EF4-FFF2-40B4-BE49-F238E27FC236}">
                <a16:creationId xmlns:a16="http://schemas.microsoft.com/office/drawing/2014/main" id="{EC4CF066-C6F2-4F1A-87CA-E06FCB800E24}"/>
              </a:ext>
            </a:extLst>
          </p:cNvPr>
          <p:cNvSpPr/>
          <p:nvPr userDrawn="1"/>
        </p:nvSpPr>
        <p:spPr>
          <a:xfrm>
            <a:off x="2105060" y="2410778"/>
            <a:ext cx="4366403" cy="5000449"/>
          </a:xfrm>
          <a:prstGeom prst="arc">
            <a:avLst>
              <a:gd name="adj1" fmla="val 12182083"/>
              <a:gd name="adj2" fmla="val 19536372"/>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4" name="Arc 73">
            <a:extLst>
              <a:ext uri="{FF2B5EF4-FFF2-40B4-BE49-F238E27FC236}">
                <a16:creationId xmlns:a16="http://schemas.microsoft.com/office/drawing/2014/main" id="{D51CE9C9-E735-4EE8-BBF1-146825EEA228}"/>
              </a:ext>
            </a:extLst>
          </p:cNvPr>
          <p:cNvSpPr/>
          <p:nvPr userDrawn="1"/>
        </p:nvSpPr>
        <p:spPr>
          <a:xfrm>
            <a:off x="-392970" y="3486450"/>
            <a:ext cx="2697097" cy="2198540"/>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5" name="Arc 74">
            <a:extLst>
              <a:ext uri="{FF2B5EF4-FFF2-40B4-BE49-F238E27FC236}">
                <a16:creationId xmlns:a16="http://schemas.microsoft.com/office/drawing/2014/main" id="{786B4561-E039-46DC-837E-7074F17EAA6F}"/>
              </a:ext>
            </a:extLst>
          </p:cNvPr>
          <p:cNvSpPr/>
          <p:nvPr userDrawn="1"/>
        </p:nvSpPr>
        <p:spPr>
          <a:xfrm flipH="1">
            <a:off x="8936109" y="2670191"/>
            <a:ext cx="2340278" cy="4190282"/>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6" name="Arc 75">
            <a:extLst>
              <a:ext uri="{FF2B5EF4-FFF2-40B4-BE49-F238E27FC236}">
                <a16:creationId xmlns:a16="http://schemas.microsoft.com/office/drawing/2014/main" id="{BA8EB5EB-012B-4F35-B894-5B16E30F3B50}"/>
              </a:ext>
            </a:extLst>
          </p:cNvPr>
          <p:cNvSpPr/>
          <p:nvPr userDrawn="1"/>
        </p:nvSpPr>
        <p:spPr>
          <a:xfrm>
            <a:off x="2866659" y="3386925"/>
            <a:ext cx="2483195" cy="3414172"/>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7" name="Arc 76">
            <a:extLst>
              <a:ext uri="{FF2B5EF4-FFF2-40B4-BE49-F238E27FC236}">
                <a16:creationId xmlns:a16="http://schemas.microsoft.com/office/drawing/2014/main" id="{AE6F7A07-0110-49AC-AB01-4952A61655CA}"/>
              </a:ext>
            </a:extLst>
          </p:cNvPr>
          <p:cNvSpPr/>
          <p:nvPr userDrawn="1"/>
        </p:nvSpPr>
        <p:spPr>
          <a:xfrm flipH="1">
            <a:off x="3520989" y="4540064"/>
            <a:ext cx="1274914" cy="3391632"/>
          </a:xfrm>
          <a:prstGeom prst="arc">
            <a:avLst>
              <a:gd name="adj1" fmla="val 11268502"/>
              <a:gd name="adj2" fmla="val 1741578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8" name="Arc 77">
            <a:extLst>
              <a:ext uri="{FF2B5EF4-FFF2-40B4-BE49-F238E27FC236}">
                <a16:creationId xmlns:a16="http://schemas.microsoft.com/office/drawing/2014/main" id="{313525FC-D6E0-48C2-A89F-7969C5C89C1C}"/>
              </a:ext>
            </a:extLst>
          </p:cNvPr>
          <p:cNvSpPr/>
          <p:nvPr userDrawn="1"/>
        </p:nvSpPr>
        <p:spPr>
          <a:xfrm>
            <a:off x="4826858" y="5337727"/>
            <a:ext cx="1724829" cy="1757947"/>
          </a:xfrm>
          <a:prstGeom prst="arc">
            <a:avLst>
              <a:gd name="adj1" fmla="val 11065609"/>
              <a:gd name="adj2" fmla="val 202908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9" name="Arc 78">
            <a:extLst>
              <a:ext uri="{FF2B5EF4-FFF2-40B4-BE49-F238E27FC236}">
                <a16:creationId xmlns:a16="http://schemas.microsoft.com/office/drawing/2014/main" id="{4F2A464D-C7B4-4B7C-8D6D-263F7096D8FC}"/>
              </a:ext>
            </a:extLst>
          </p:cNvPr>
          <p:cNvSpPr/>
          <p:nvPr userDrawn="1"/>
        </p:nvSpPr>
        <p:spPr>
          <a:xfrm flipH="1">
            <a:off x="11194829" y="3301250"/>
            <a:ext cx="2340278" cy="4190282"/>
          </a:xfrm>
          <a:prstGeom prst="arc">
            <a:avLst>
              <a:gd name="adj1" fmla="val 11367434"/>
              <a:gd name="adj2" fmla="val 1935230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0" name="Arc 79">
            <a:extLst>
              <a:ext uri="{FF2B5EF4-FFF2-40B4-BE49-F238E27FC236}">
                <a16:creationId xmlns:a16="http://schemas.microsoft.com/office/drawing/2014/main" id="{25A0C855-9418-4AAC-BDD5-92FEC97A6EDC}"/>
              </a:ext>
            </a:extLst>
          </p:cNvPr>
          <p:cNvSpPr/>
          <p:nvPr userDrawn="1"/>
        </p:nvSpPr>
        <p:spPr>
          <a:xfrm flipH="1">
            <a:off x="-283840" y="4982613"/>
            <a:ext cx="1908062" cy="1837287"/>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1" name="Arc 80">
            <a:extLst>
              <a:ext uri="{FF2B5EF4-FFF2-40B4-BE49-F238E27FC236}">
                <a16:creationId xmlns:a16="http://schemas.microsoft.com/office/drawing/2014/main" id="{394A3882-97AF-4415-B2FA-54060278FF00}"/>
              </a:ext>
            </a:extLst>
          </p:cNvPr>
          <p:cNvSpPr/>
          <p:nvPr userDrawn="1"/>
        </p:nvSpPr>
        <p:spPr>
          <a:xfrm>
            <a:off x="8203428" y="2111748"/>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2" name="Arc 81">
            <a:extLst>
              <a:ext uri="{FF2B5EF4-FFF2-40B4-BE49-F238E27FC236}">
                <a16:creationId xmlns:a16="http://schemas.microsoft.com/office/drawing/2014/main" id="{434CD890-0FCE-4C78-9E3A-662F27B08834}"/>
              </a:ext>
            </a:extLst>
          </p:cNvPr>
          <p:cNvSpPr/>
          <p:nvPr userDrawn="1"/>
        </p:nvSpPr>
        <p:spPr>
          <a:xfrm flipH="1">
            <a:off x="6550693" y="3064604"/>
            <a:ext cx="1669802" cy="1730990"/>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3" name="Arc 82">
            <a:extLst>
              <a:ext uri="{FF2B5EF4-FFF2-40B4-BE49-F238E27FC236}">
                <a16:creationId xmlns:a16="http://schemas.microsoft.com/office/drawing/2014/main" id="{30B682D6-2361-4D8E-B7CD-85DCCBE31D89}"/>
              </a:ext>
            </a:extLst>
          </p:cNvPr>
          <p:cNvSpPr/>
          <p:nvPr userDrawn="1"/>
        </p:nvSpPr>
        <p:spPr>
          <a:xfrm>
            <a:off x="8676227" y="5133728"/>
            <a:ext cx="1164990" cy="1757947"/>
          </a:xfrm>
          <a:prstGeom prst="arc">
            <a:avLst>
              <a:gd name="adj1" fmla="val 11368144"/>
              <a:gd name="adj2" fmla="val 19112867"/>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4" name="Arc 83">
            <a:extLst>
              <a:ext uri="{FF2B5EF4-FFF2-40B4-BE49-F238E27FC236}">
                <a16:creationId xmlns:a16="http://schemas.microsoft.com/office/drawing/2014/main" id="{045E08CE-DFE9-48D0-9DAF-EE365E1502D2}"/>
              </a:ext>
            </a:extLst>
          </p:cNvPr>
          <p:cNvSpPr/>
          <p:nvPr userDrawn="1"/>
        </p:nvSpPr>
        <p:spPr>
          <a:xfrm flipH="1">
            <a:off x="6174658" y="1978362"/>
            <a:ext cx="2815408" cy="3436813"/>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5" name="Oval 84">
            <a:extLst>
              <a:ext uri="{FF2B5EF4-FFF2-40B4-BE49-F238E27FC236}">
                <a16:creationId xmlns:a16="http://schemas.microsoft.com/office/drawing/2014/main" id="{5C636303-1089-4607-B94E-F51B6D0186E3}"/>
              </a:ext>
            </a:extLst>
          </p:cNvPr>
          <p:cNvSpPr>
            <a:spLocks noChangeAspect="1"/>
          </p:cNvSpPr>
          <p:nvPr userDrawn="1"/>
        </p:nvSpPr>
        <p:spPr>
          <a:xfrm>
            <a:off x="5014187" y="3962535"/>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6" name="Oval 85">
            <a:extLst>
              <a:ext uri="{FF2B5EF4-FFF2-40B4-BE49-F238E27FC236}">
                <a16:creationId xmlns:a16="http://schemas.microsoft.com/office/drawing/2014/main" id="{5F3A18A9-647F-4120-B7C5-E0696AC7F433}"/>
              </a:ext>
            </a:extLst>
          </p:cNvPr>
          <p:cNvSpPr>
            <a:spLocks noChangeAspect="1"/>
          </p:cNvSpPr>
          <p:nvPr userDrawn="1"/>
        </p:nvSpPr>
        <p:spPr>
          <a:xfrm>
            <a:off x="6410579" y="5882309"/>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7" name="Oval 86">
            <a:extLst>
              <a:ext uri="{FF2B5EF4-FFF2-40B4-BE49-F238E27FC236}">
                <a16:creationId xmlns:a16="http://schemas.microsoft.com/office/drawing/2014/main" id="{2C881490-6885-4E6F-BAAA-F8A9A2D0363A}"/>
              </a:ext>
            </a:extLst>
          </p:cNvPr>
          <p:cNvSpPr/>
          <p:nvPr userDrawn="1"/>
        </p:nvSpPr>
        <p:spPr>
          <a:xfrm flipH="1" flipV="1">
            <a:off x="6115889" y="3634411"/>
            <a:ext cx="106082" cy="106138"/>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8" name="Oval 87">
            <a:extLst>
              <a:ext uri="{FF2B5EF4-FFF2-40B4-BE49-F238E27FC236}">
                <a16:creationId xmlns:a16="http://schemas.microsoft.com/office/drawing/2014/main" id="{C4C3A6E0-41D7-4E35-8228-901162C37FAE}"/>
              </a:ext>
            </a:extLst>
          </p:cNvPr>
          <p:cNvSpPr>
            <a:spLocks noChangeAspect="1"/>
          </p:cNvSpPr>
          <p:nvPr userDrawn="1"/>
        </p:nvSpPr>
        <p:spPr>
          <a:xfrm>
            <a:off x="11587501" y="6381240"/>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9" name="Oval 88">
            <a:extLst>
              <a:ext uri="{FF2B5EF4-FFF2-40B4-BE49-F238E27FC236}">
                <a16:creationId xmlns:a16="http://schemas.microsoft.com/office/drawing/2014/main" id="{50096964-F4B6-448F-AC6E-3AF4B51C316D}"/>
              </a:ext>
            </a:extLst>
          </p:cNvPr>
          <p:cNvSpPr>
            <a:spLocks noChangeAspect="1"/>
          </p:cNvSpPr>
          <p:nvPr userDrawn="1"/>
        </p:nvSpPr>
        <p:spPr>
          <a:xfrm>
            <a:off x="11190678" y="4565608"/>
            <a:ext cx="182880" cy="182979"/>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0" name="Oval 89">
            <a:extLst>
              <a:ext uri="{FF2B5EF4-FFF2-40B4-BE49-F238E27FC236}">
                <a16:creationId xmlns:a16="http://schemas.microsoft.com/office/drawing/2014/main" id="{1E28C3A2-0111-4EE3-B205-2EF7B3750128}"/>
              </a:ext>
            </a:extLst>
          </p:cNvPr>
          <p:cNvSpPr>
            <a:spLocks noChangeAspect="1"/>
          </p:cNvSpPr>
          <p:nvPr userDrawn="1"/>
        </p:nvSpPr>
        <p:spPr>
          <a:xfrm>
            <a:off x="2125969" y="4048488"/>
            <a:ext cx="182780" cy="182880"/>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1" name="Oval 90">
            <a:extLst>
              <a:ext uri="{FF2B5EF4-FFF2-40B4-BE49-F238E27FC236}">
                <a16:creationId xmlns:a16="http://schemas.microsoft.com/office/drawing/2014/main" id="{E38A7622-C5ED-488D-835B-B8D7326177A2}"/>
              </a:ext>
            </a:extLst>
          </p:cNvPr>
          <p:cNvSpPr>
            <a:spLocks noChangeAspect="1"/>
          </p:cNvSpPr>
          <p:nvPr userDrawn="1"/>
        </p:nvSpPr>
        <p:spPr>
          <a:xfrm>
            <a:off x="8160946" y="3837278"/>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Arc 91">
            <a:extLst>
              <a:ext uri="{FF2B5EF4-FFF2-40B4-BE49-F238E27FC236}">
                <a16:creationId xmlns:a16="http://schemas.microsoft.com/office/drawing/2014/main" id="{014C9754-9996-4805-B516-9B0A5E01F62D}"/>
              </a:ext>
            </a:extLst>
          </p:cNvPr>
          <p:cNvSpPr/>
          <p:nvPr userDrawn="1"/>
        </p:nvSpPr>
        <p:spPr>
          <a:xfrm flipH="1">
            <a:off x="6498985" y="3911458"/>
            <a:ext cx="2175208" cy="4347318"/>
          </a:xfrm>
          <a:prstGeom prst="arc">
            <a:avLst>
              <a:gd name="adj1" fmla="val 11429360"/>
              <a:gd name="adj2" fmla="val 176144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93" name="Group 92">
            <a:extLst>
              <a:ext uri="{FF2B5EF4-FFF2-40B4-BE49-F238E27FC236}">
                <a16:creationId xmlns:a16="http://schemas.microsoft.com/office/drawing/2014/main" id="{B8BEBBAD-A473-428F-8B30-48DFCD4577A3}"/>
              </a:ext>
            </a:extLst>
          </p:cNvPr>
          <p:cNvGrpSpPr/>
          <p:nvPr userDrawn="1"/>
        </p:nvGrpSpPr>
        <p:grpSpPr>
          <a:xfrm>
            <a:off x="6609823" y="4353505"/>
            <a:ext cx="399704" cy="399922"/>
            <a:chOff x="6609823" y="4353505"/>
            <a:chExt cx="399704" cy="399922"/>
          </a:xfrm>
          <a:solidFill>
            <a:schemeClr val="tx1"/>
          </a:solidFill>
        </p:grpSpPr>
        <p:sp>
          <p:nvSpPr>
            <p:cNvPr id="94" name="Oval 93">
              <a:extLst>
                <a:ext uri="{FF2B5EF4-FFF2-40B4-BE49-F238E27FC236}">
                  <a16:creationId xmlns:a16="http://schemas.microsoft.com/office/drawing/2014/main" id="{60139C06-0C5F-4296-94AE-C5E7941B16DD}"/>
                </a:ext>
              </a:extLst>
            </p:cNvPr>
            <p:cNvSpPr>
              <a:spLocks noChangeAspect="1"/>
            </p:cNvSpPr>
            <p:nvPr/>
          </p:nvSpPr>
          <p:spPr>
            <a:xfrm>
              <a:off x="6609823" y="4353505"/>
              <a:ext cx="399704" cy="39992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C74F16E5-FF90-4B3E-9FED-47BBA3E1A2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2761" y="4446552"/>
              <a:ext cx="213829" cy="213829"/>
            </a:xfrm>
            <a:prstGeom prst="rect">
              <a:avLst/>
            </a:prstGeom>
            <a:grpFill/>
          </p:spPr>
        </p:pic>
      </p:grpSp>
      <p:grpSp>
        <p:nvGrpSpPr>
          <p:cNvPr id="96" name="Group 95">
            <a:extLst>
              <a:ext uri="{FF2B5EF4-FFF2-40B4-BE49-F238E27FC236}">
                <a16:creationId xmlns:a16="http://schemas.microsoft.com/office/drawing/2014/main" id="{63125BEB-C5B8-4DD5-B79C-5ECF069136B5}"/>
              </a:ext>
            </a:extLst>
          </p:cNvPr>
          <p:cNvGrpSpPr/>
          <p:nvPr userDrawn="1"/>
        </p:nvGrpSpPr>
        <p:grpSpPr>
          <a:xfrm>
            <a:off x="9530451" y="5423393"/>
            <a:ext cx="553868" cy="554174"/>
            <a:chOff x="9530451" y="5423393"/>
            <a:chExt cx="553868" cy="554174"/>
          </a:xfrm>
          <a:solidFill>
            <a:schemeClr val="tx1"/>
          </a:solidFill>
        </p:grpSpPr>
        <p:sp>
          <p:nvSpPr>
            <p:cNvPr id="97" name="Oval 96">
              <a:extLst>
                <a:ext uri="{FF2B5EF4-FFF2-40B4-BE49-F238E27FC236}">
                  <a16:creationId xmlns:a16="http://schemas.microsoft.com/office/drawing/2014/main" id="{6A353B80-0825-4429-ABD6-CC88EAB4B2CE}"/>
                </a:ext>
              </a:extLst>
            </p:cNvPr>
            <p:cNvSpPr>
              <a:spLocks noChangeAspect="1"/>
            </p:cNvSpPr>
            <p:nvPr/>
          </p:nvSpPr>
          <p:spPr>
            <a:xfrm>
              <a:off x="9530451" y="5423393"/>
              <a:ext cx="553868" cy="554174"/>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8" name="Picture 97">
              <a:extLst>
                <a:ext uri="{FF2B5EF4-FFF2-40B4-BE49-F238E27FC236}">
                  <a16:creationId xmlns:a16="http://schemas.microsoft.com/office/drawing/2014/main" id="{C4A64801-10D2-42FF-AA13-8C3A421AF7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29344" y="5572125"/>
              <a:ext cx="356082" cy="256710"/>
            </a:xfrm>
            <a:prstGeom prst="rect">
              <a:avLst/>
            </a:prstGeom>
            <a:grpFill/>
          </p:spPr>
        </p:pic>
      </p:grpSp>
      <p:grpSp>
        <p:nvGrpSpPr>
          <p:cNvPr id="99" name="Group 98">
            <a:extLst>
              <a:ext uri="{FF2B5EF4-FFF2-40B4-BE49-F238E27FC236}">
                <a16:creationId xmlns:a16="http://schemas.microsoft.com/office/drawing/2014/main" id="{D04F9453-BDAF-4760-B141-872C3B580AE0}"/>
              </a:ext>
            </a:extLst>
          </p:cNvPr>
          <p:cNvGrpSpPr/>
          <p:nvPr userDrawn="1"/>
        </p:nvGrpSpPr>
        <p:grpSpPr>
          <a:xfrm>
            <a:off x="4603526" y="6153717"/>
            <a:ext cx="405566" cy="405788"/>
            <a:chOff x="4603526" y="6153717"/>
            <a:chExt cx="405566" cy="405788"/>
          </a:xfrm>
          <a:solidFill>
            <a:schemeClr val="tx1"/>
          </a:solidFill>
        </p:grpSpPr>
        <p:sp>
          <p:nvSpPr>
            <p:cNvPr id="100" name="Oval 99">
              <a:extLst>
                <a:ext uri="{FF2B5EF4-FFF2-40B4-BE49-F238E27FC236}">
                  <a16:creationId xmlns:a16="http://schemas.microsoft.com/office/drawing/2014/main" id="{F8326098-B09C-4161-8BB3-AF3637ABBCB3}"/>
                </a:ext>
              </a:extLst>
            </p:cNvPr>
            <p:cNvSpPr>
              <a:spLocks noChangeAspect="1"/>
            </p:cNvSpPr>
            <p:nvPr/>
          </p:nvSpPr>
          <p:spPr>
            <a:xfrm>
              <a:off x="4603526" y="6153717"/>
              <a:ext cx="405566" cy="40578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1" name="Picture 100">
              <a:extLst>
                <a:ext uri="{FF2B5EF4-FFF2-40B4-BE49-F238E27FC236}">
                  <a16:creationId xmlns:a16="http://schemas.microsoft.com/office/drawing/2014/main" id="{D97B2AC1-25AD-4430-B29C-5C6AA3C300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144" y="6265087"/>
              <a:ext cx="216330" cy="183048"/>
            </a:xfrm>
            <a:prstGeom prst="rect">
              <a:avLst/>
            </a:prstGeom>
            <a:grpFill/>
          </p:spPr>
        </p:pic>
      </p:grpSp>
      <p:grpSp>
        <p:nvGrpSpPr>
          <p:cNvPr id="102" name="Group 101">
            <a:extLst>
              <a:ext uri="{FF2B5EF4-FFF2-40B4-BE49-F238E27FC236}">
                <a16:creationId xmlns:a16="http://schemas.microsoft.com/office/drawing/2014/main" id="{7A461DBF-A562-43CB-9A46-C294D1B32BA0}"/>
              </a:ext>
            </a:extLst>
          </p:cNvPr>
          <p:cNvGrpSpPr/>
          <p:nvPr userDrawn="1"/>
        </p:nvGrpSpPr>
        <p:grpSpPr>
          <a:xfrm>
            <a:off x="8870506" y="3926493"/>
            <a:ext cx="274320" cy="274469"/>
            <a:chOff x="8870506" y="3926493"/>
            <a:chExt cx="274320" cy="274469"/>
          </a:xfrm>
          <a:solidFill>
            <a:schemeClr val="tx1"/>
          </a:solidFill>
        </p:grpSpPr>
        <p:sp>
          <p:nvSpPr>
            <p:cNvPr id="103" name="Oval 102">
              <a:extLst>
                <a:ext uri="{FF2B5EF4-FFF2-40B4-BE49-F238E27FC236}">
                  <a16:creationId xmlns:a16="http://schemas.microsoft.com/office/drawing/2014/main" id="{7D1814C7-195E-49EE-B2DF-A2B1BA052CA4}"/>
                </a:ext>
              </a:extLst>
            </p:cNvPr>
            <p:cNvSpPr>
              <a:spLocks noChangeAspect="1"/>
            </p:cNvSpPr>
            <p:nvPr/>
          </p:nvSpPr>
          <p:spPr>
            <a:xfrm>
              <a:off x="8870506" y="3926493"/>
              <a:ext cx="274320" cy="274469"/>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A9B94E3D-FC46-477F-953F-28A6F71DE9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26688" y="4021548"/>
              <a:ext cx="161957" cy="122455"/>
            </a:xfrm>
            <a:prstGeom prst="rect">
              <a:avLst/>
            </a:prstGeom>
            <a:grpFill/>
          </p:spPr>
        </p:pic>
      </p:grpSp>
      <p:grpSp>
        <p:nvGrpSpPr>
          <p:cNvPr id="105" name="Group 104">
            <a:extLst>
              <a:ext uri="{FF2B5EF4-FFF2-40B4-BE49-F238E27FC236}">
                <a16:creationId xmlns:a16="http://schemas.microsoft.com/office/drawing/2014/main" id="{581A6791-957B-43F4-8A17-B16D30EFE853}"/>
              </a:ext>
            </a:extLst>
          </p:cNvPr>
          <p:cNvGrpSpPr/>
          <p:nvPr userDrawn="1"/>
        </p:nvGrpSpPr>
        <p:grpSpPr>
          <a:xfrm>
            <a:off x="1370473" y="5524356"/>
            <a:ext cx="419326" cy="419552"/>
            <a:chOff x="1370473" y="5524356"/>
            <a:chExt cx="419326" cy="419552"/>
          </a:xfrm>
          <a:solidFill>
            <a:schemeClr val="tx1"/>
          </a:solidFill>
        </p:grpSpPr>
        <p:sp>
          <p:nvSpPr>
            <p:cNvPr id="106" name="Oval 105">
              <a:extLst>
                <a:ext uri="{FF2B5EF4-FFF2-40B4-BE49-F238E27FC236}">
                  <a16:creationId xmlns:a16="http://schemas.microsoft.com/office/drawing/2014/main" id="{90ED94F2-0217-4456-B3D1-A374F0C81A7C}"/>
                </a:ext>
              </a:extLst>
            </p:cNvPr>
            <p:cNvSpPr>
              <a:spLocks noChangeAspect="1"/>
            </p:cNvSpPr>
            <p:nvPr/>
          </p:nvSpPr>
          <p:spPr>
            <a:xfrm>
              <a:off x="1370473" y="5524356"/>
              <a:ext cx="419326" cy="41955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547C35C5-BE5F-4EAD-B674-A7D775CE092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4804" y="5608800"/>
              <a:ext cx="250664" cy="250664"/>
            </a:xfrm>
            <a:prstGeom prst="rect">
              <a:avLst/>
            </a:prstGeom>
            <a:grpFill/>
          </p:spPr>
        </p:pic>
      </p:grpSp>
      <p:grpSp>
        <p:nvGrpSpPr>
          <p:cNvPr id="108" name="Group 107">
            <a:extLst>
              <a:ext uri="{FF2B5EF4-FFF2-40B4-BE49-F238E27FC236}">
                <a16:creationId xmlns:a16="http://schemas.microsoft.com/office/drawing/2014/main" id="{A49F6C17-E6C9-4D92-9510-44A6C6FFE747}"/>
              </a:ext>
            </a:extLst>
          </p:cNvPr>
          <p:cNvGrpSpPr/>
          <p:nvPr userDrawn="1"/>
        </p:nvGrpSpPr>
        <p:grpSpPr>
          <a:xfrm>
            <a:off x="3551476" y="4959177"/>
            <a:ext cx="264874" cy="265018"/>
            <a:chOff x="3551476" y="4959177"/>
            <a:chExt cx="264874" cy="265018"/>
          </a:xfrm>
          <a:solidFill>
            <a:schemeClr val="tx1"/>
          </a:solidFill>
        </p:grpSpPr>
        <p:sp>
          <p:nvSpPr>
            <p:cNvPr id="109" name="Oval 108">
              <a:extLst>
                <a:ext uri="{FF2B5EF4-FFF2-40B4-BE49-F238E27FC236}">
                  <a16:creationId xmlns:a16="http://schemas.microsoft.com/office/drawing/2014/main" id="{2C258160-2D9A-4A91-8B51-97FF5DE29E46}"/>
                </a:ext>
              </a:extLst>
            </p:cNvPr>
            <p:cNvSpPr>
              <a:spLocks noChangeAspect="1"/>
            </p:cNvSpPr>
            <p:nvPr/>
          </p:nvSpPr>
          <p:spPr>
            <a:xfrm>
              <a:off x="3551476" y="4959177"/>
              <a:ext cx="264874" cy="26501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0" name="Picture 109">
              <a:extLst>
                <a:ext uri="{FF2B5EF4-FFF2-40B4-BE49-F238E27FC236}">
                  <a16:creationId xmlns:a16="http://schemas.microsoft.com/office/drawing/2014/main" id="{71F3654B-BC3E-4316-B84B-ADC995F42C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97749" y="5025621"/>
              <a:ext cx="177090" cy="197329"/>
            </a:xfrm>
            <a:prstGeom prst="rect">
              <a:avLst/>
            </a:prstGeom>
            <a:grpFill/>
          </p:spPr>
        </p:pic>
      </p:grpSp>
      <p:grpSp>
        <p:nvGrpSpPr>
          <p:cNvPr id="111" name="Group 110">
            <a:extLst>
              <a:ext uri="{FF2B5EF4-FFF2-40B4-BE49-F238E27FC236}">
                <a16:creationId xmlns:a16="http://schemas.microsoft.com/office/drawing/2014/main" id="{7567E9DE-A172-45DF-9B4A-7D63CDA7B8CC}"/>
              </a:ext>
            </a:extLst>
          </p:cNvPr>
          <p:cNvGrpSpPr/>
          <p:nvPr userDrawn="1"/>
        </p:nvGrpSpPr>
        <p:grpSpPr>
          <a:xfrm>
            <a:off x="8529638" y="5910657"/>
            <a:ext cx="286330" cy="286486"/>
            <a:chOff x="8529638" y="5910657"/>
            <a:chExt cx="286330" cy="286486"/>
          </a:xfrm>
          <a:solidFill>
            <a:schemeClr val="tx1"/>
          </a:solidFill>
        </p:grpSpPr>
        <p:sp>
          <p:nvSpPr>
            <p:cNvPr id="112" name="Oval 111">
              <a:extLst>
                <a:ext uri="{FF2B5EF4-FFF2-40B4-BE49-F238E27FC236}">
                  <a16:creationId xmlns:a16="http://schemas.microsoft.com/office/drawing/2014/main" id="{0F6940D5-2ED4-45AA-A288-FF194BD53CA1}"/>
                </a:ext>
              </a:extLst>
            </p:cNvPr>
            <p:cNvSpPr>
              <a:spLocks noChangeAspect="1"/>
            </p:cNvSpPr>
            <p:nvPr/>
          </p:nvSpPr>
          <p:spPr>
            <a:xfrm>
              <a:off x="8529638" y="5910657"/>
              <a:ext cx="286330" cy="286486"/>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3" name="Picture 112">
              <a:extLst>
                <a:ext uri="{FF2B5EF4-FFF2-40B4-BE49-F238E27FC236}">
                  <a16:creationId xmlns:a16="http://schemas.microsoft.com/office/drawing/2014/main" id="{43367025-2EC3-41EB-A726-C164146C1F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17757" y="5966233"/>
              <a:ext cx="110093" cy="175334"/>
            </a:xfrm>
            <a:prstGeom prst="rect">
              <a:avLst/>
            </a:prstGeom>
            <a:grpFill/>
          </p:spPr>
        </p:pic>
      </p:grpSp>
      <p:grpSp>
        <p:nvGrpSpPr>
          <p:cNvPr id="114" name="Group 113">
            <a:extLst>
              <a:ext uri="{FF2B5EF4-FFF2-40B4-BE49-F238E27FC236}">
                <a16:creationId xmlns:a16="http://schemas.microsoft.com/office/drawing/2014/main" id="{5E7252BD-3801-491C-9662-92D5D1FAFFE4}"/>
              </a:ext>
            </a:extLst>
          </p:cNvPr>
          <p:cNvGrpSpPr/>
          <p:nvPr userDrawn="1"/>
        </p:nvGrpSpPr>
        <p:grpSpPr>
          <a:xfrm>
            <a:off x="3025413" y="3951698"/>
            <a:ext cx="274172" cy="274320"/>
            <a:chOff x="3025413" y="3951698"/>
            <a:chExt cx="274172" cy="274320"/>
          </a:xfrm>
          <a:solidFill>
            <a:schemeClr val="tx1"/>
          </a:solidFill>
        </p:grpSpPr>
        <p:sp>
          <p:nvSpPr>
            <p:cNvPr id="115" name="Oval 114">
              <a:extLst>
                <a:ext uri="{FF2B5EF4-FFF2-40B4-BE49-F238E27FC236}">
                  <a16:creationId xmlns:a16="http://schemas.microsoft.com/office/drawing/2014/main" id="{F4CF392C-441E-489D-B4FB-E68685BAB3F7}"/>
                </a:ext>
              </a:extLst>
            </p:cNvPr>
            <p:cNvSpPr>
              <a:spLocks noChangeAspect="1"/>
            </p:cNvSpPr>
            <p:nvPr/>
          </p:nvSpPr>
          <p:spPr>
            <a:xfrm>
              <a:off x="3025413" y="3951698"/>
              <a:ext cx="274172" cy="274320"/>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88248721-9643-4926-B126-27C912D2F9B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87383" y="4039587"/>
              <a:ext cx="150232" cy="127120"/>
            </a:xfrm>
            <a:prstGeom prst="rect">
              <a:avLst/>
            </a:prstGeom>
            <a:grpFill/>
          </p:spPr>
        </p:pic>
      </p:grpSp>
      <p:sp>
        <p:nvSpPr>
          <p:cNvPr id="117" name="Freeform 5">
            <a:extLst>
              <a:ext uri="{FF2B5EF4-FFF2-40B4-BE49-F238E27FC236}">
                <a16:creationId xmlns:a16="http://schemas.microsoft.com/office/drawing/2014/main" id="{9B6A2DE1-85EE-430E-9DAC-04677D87947C}"/>
              </a:ext>
            </a:extLst>
          </p:cNvPr>
          <p:cNvSpPr>
            <a:spLocks noEditPoints="1"/>
          </p:cNvSpPr>
          <p:nvPr userDrawn="1"/>
        </p:nvSpPr>
        <p:spPr bwMode="auto">
          <a:xfrm>
            <a:off x="2175998" y="4093419"/>
            <a:ext cx="79267" cy="88040"/>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a:ea typeface="+mn-ea"/>
              <a:cs typeface="+mn-cs"/>
            </a:endParaRPr>
          </a:p>
        </p:txBody>
      </p:sp>
      <p:sp>
        <p:nvSpPr>
          <p:cNvPr id="118" name="Arc 117">
            <a:extLst>
              <a:ext uri="{FF2B5EF4-FFF2-40B4-BE49-F238E27FC236}">
                <a16:creationId xmlns:a16="http://schemas.microsoft.com/office/drawing/2014/main" id="{2422EE41-CAE7-4AE5-BC35-5A0EB980DA9A}"/>
              </a:ext>
            </a:extLst>
          </p:cNvPr>
          <p:cNvSpPr/>
          <p:nvPr userDrawn="1"/>
        </p:nvSpPr>
        <p:spPr>
          <a:xfrm flipH="1">
            <a:off x="-258330" y="2222360"/>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4" name="Image 13" descr="VE_RGB_C.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12">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6446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0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105"/>
                                        </p:tgtEl>
                                      </p:cBhvr>
                                      <p:by x="0" y="0"/>
                                    </p:animScale>
                                  </p:childTnLst>
                                </p:cTn>
                              </p:par>
                              <p:par>
                                <p:cTn id="9" presetID="1" presetClass="entr" presetSubtype="0" fill="hold" grpId="0" nodeType="withEffect">
                                  <p:stCondLst>
                                    <p:cond delay="0"/>
                                  </p:stCondLst>
                                  <p:childTnLst>
                                    <p:set>
                                      <p:cBhvr>
                                        <p:cTn id="10" dur="1" fill="hold">
                                          <p:stCondLst>
                                            <p:cond delay="249"/>
                                          </p:stCondLst>
                                        </p:cTn>
                                        <p:tgtEl>
                                          <p:spTgt spid="90"/>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250" fill="hold"/>
                                        <p:tgtEl>
                                          <p:spTgt spid="90"/>
                                        </p:tgtEl>
                                      </p:cBhvr>
                                      <p:by x="0" y="0"/>
                                    </p:animScale>
                                  </p:childTnLst>
                                </p:cTn>
                              </p:par>
                              <p:par>
                                <p:cTn id="13" presetID="1" presetClass="entr" presetSubtype="0" fill="hold" grpId="0" nodeType="withEffect">
                                  <p:stCondLst>
                                    <p:cond delay="0"/>
                                  </p:stCondLst>
                                  <p:childTnLst>
                                    <p:set>
                                      <p:cBhvr>
                                        <p:cTn id="14" dur="1" fill="hold">
                                          <p:stCondLst>
                                            <p:cond delay="249"/>
                                          </p:stCondLst>
                                        </p:cTn>
                                        <p:tgtEl>
                                          <p:spTgt spid="117"/>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250" fill="hold"/>
                                        <p:tgtEl>
                                          <p:spTgt spid="117"/>
                                        </p:tgtEl>
                                      </p:cBhvr>
                                      <p:by x="0" y="0"/>
                                    </p:animScale>
                                  </p:childTnLst>
                                </p:cTn>
                              </p:par>
                              <p:par>
                                <p:cTn id="17" presetID="1" presetClass="entr" presetSubtype="0" fill="hold" nodeType="withEffect">
                                  <p:stCondLst>
                                    <p:cond delay="200"/>
                                  </p:stCondLst>
                                  <p:childTnLst>
                                    <p:set>
                                      <p:cBhvr>
                                        <p:cTn id="18" dur="1" fill="hold">
                                          <p:stCondLst>
                                            <p:cond delay="249"/>
                                          </p:stCondLst>
                                        </p:cTn>
                                        <p:tgtEl>
                                          <p:spTgt spid="114"/>
                                        </p:tgtEl>
                                        <p:attrNameLst>
                                          <p:attrName>style.visibility</p:attrName>
                                        </p:attrNameLst>
                                      </p:cBhvr>
                                      <p:to>
                                        <p:strVal val="visible"/>
                                      </p:to>
                                    </p:set>
                                  </p:childTnLst>
                                </p:cTn>
                              </p:par>
                              <p:par>
                                <p:cTn id="19" presetID="6" presetClass="emph" presetSubtype="0" accel="100000" autoRev="1" fill="hold" nodeType="withEffect">
                                  <p:stCondLst>
                                    <p:cond delay="200"/>
                                  </p:stCondLst>
                                  <p:childTnLst>
                                    <p:animScale>
                                      <p:cBhvr>
                                        <p:cTn id="20" dur="250" fill="hold"/>
                                        <p:tgtEl>
                                          <p:spTgt spid="114"/>
                                        </p:tgtEl>
                                      </p:cBhvr>
                                      <p:by x="0" y="0"/>
                                    </p:animScale>
                                  </p:childTnLst>
                                </p:cTn>
                              </p:par>
                              <p:par>
                                <p:cTn id="21" presetID="1" presetClass="entr" presetSubtype="0" fill="hold" nodeType="withEffect">
                                  <p:stCondLst>
                                    <p:cond delay="300"/>
                                  </p:stCondLst>
                                  <p:childTnLst>
                                    <p:set>
                                      <p:cBhvr>
                                        <p:cTn id="22" dur="1" fill="hold">
                                          <p:stCondLst>
                                            <p:cond delay="249"/>
                                          </p:stCondLst>
                                        </p:cTn>
                                        <p:tgtEl>
                                          <p:spTgt spid="108"/>
                                        </p:tgtEl>
                                        <p:attrNameLst>
                                          <p:attrName>style.visibility</p:attrName>
                                        </p:attrNameLst>
                                      </p:cBhvr>
                                      <p:to>
                                        <p:strVal val="visible"/>
                                      </p:to>
                                    </p:set>
                                  </p:childTnLst>
                                </p:cTn>
                              </p:par>
                              <p:par>
                                <p:cTn id="23" presetID="6" presetClass="emph" presetSubtype="0" accel="100000" autoRev="1" fill="hold" nodeType="withEffect">
                                  <p:stCondLst>
                                    <p:cond delay="300"/>
                                  </p:stCondLst>
                                  <p:childTnLst>
                                    <p:animScale>
                                      <p:cBhvr>
                                        <p:cTn id="24" dur="250" fill="hold"/>
                                        <p:tgtEl>
                                          <p:spTgt spid="108"/>
                                        </p:tgtEl>
                                      </p:cBhvr>
                                      <p:by x="0" y="0"/>
                                    </p:animScale>
                                  </p:childTnLst>
                                </p:cTn>
                              </p:par>
                              <p:par>
                                <p:cTn id="25" presetID="1" presetClass="entr" presetSubtype="0" fill="hold" nodeType="withEffect">
                                  <p:stCondLst>
                                    <p:cond delay="400"/>
                                  </p:stCondLst>
                                  <p:childTnLst>
                                    <p:set>
                                      <p:cBhvr>
                                        <p:cTn id="26" dur="1" fill="hold">
                                          <p:stCondLst>
                                            <p:cond delay="249"/>
                                          </p:stCondLst>
                                        </p:cTn>
                                        <p:tgtEl>
                                          <p:spTgt spid="99"/>
                                        </p:tgtEl>
                                        <p:attrNameLst>
                                          <p:attrName>style.visibility</p:attrName>
                                        </p:attrNameLst>
                                      </p:cBhvr>
                                      <p:to>
                                        <p:strVal val="visible"/>
                                      </p:to>
                                    </p:set>
                                  </p:childTnLst>
                                </p:cTn>
                              </p:par>
                              <p:par>
                                <p:cTn id="27" presetID="6" presetClass="emph" presetSubtype="0" accel="100000" autoRev="1" fill="hold" nodeType="withEffect">
                                  <p:stCondLst>
                                    <p:cond delay="400"/>
                                  </p:stCondLst>
                                  <p:childTnLst>
                                    <p:animScale>
                                      <p:cBhvr>
                                        <p:cTn id="28" dur="250" fill="hold"/>
                                        <p:tgtEl>
                                          <p:spTgt spid="99"/>
                                        </p:tgtEl>
                                      </p:cBhvr>
                                      <p:by x="0" y="0"/>
                                    </p:animScale>
                                  </p:childTnLst>
                                </p:cTn>
                              </p:par>
                              <p:par>
                                <p:cTn id="29" presetID="1" presetClass="entr" presetSubtype="0" fill="hold" grpId="0" nodeType="withEffect">
                                  <p:stCondLst>
                                    <p:cond delay="500"/>
                                  </p:stCondLst>
                                  <p:childTnLst>
                                    <p:set>
                                      <p:cBhvr>
                                        <p:cTn id="30" dur="1" fill="hold">
                                          <p:stCondLst>
                                            <p:cond delay="249"/>
                                          </p:stCondLst>
                                        </p:cTn>
                                        <p:tgtEl>
                                          <p:spTgt spid="85"/>
                                        </p:tgtEl>
                                        <p:attrNameLst>
                                          <p:attrName>style.visibility</p:attrName>
                                        </p:attrNameLst>
                                      </p:cBhvr>
                                      <p:to>
                                        <p:strVal val="visible"/>
                                      </p:to>
                                    </p:set>
                                  </p:childTnLst>
                                </p:cTn>
                              </p:par>
                              <p:par>
                                <p:cTn id="31" presetID="6" presetClass="emph" presetSubtype="0" accel="100000" autoRev="1" fill="hold" grpId="1" nodeType="withEffect">
                                  <p:stCondLst>
                                    <p:cond delay="500"/>
                                  </p:stCondLst>
                                  <p:childTnLst>
                                    <p:animScale>
                                      <p:cBhvr>
                                        <p:cTn id="32" dur="250" fill="hold"/>
                                        <p:tgtEl>
                                          <p:spTgt spid="85"/>
                                        </p:tgtEl>
                                      </p:cBhvr>
                                      <p:by x="0" y="0"/>
                                    </p:animScale>
                                  </p:childTnLst>
                                </p:cTn>
                              </p:par>
                              <p:par>
                                <p:cTn id="33" presetID="1" presetClass="entr" presetSubtype="0" fill="hold" grpId="0" nodeType="withEffect">
                                  <p:stCondLst>
                                    <p:cond delay="600"/>
                                  </p:stCondLst>
                                  <p:childTnLst>
                                    <p:set>
                                      <p:cBhvr>
                                        <p:cTn id="34" dur="1" fill="hold">
                                          <p:stCondLst>
                                            <p:cond delay="249"/>
                                          </p:stCondLst>
                                        </p:cTn>
                                        <p:tgtEl>
                                          <p:spTgt spid="87"/>
                                        </p:tgtEl>
                                        <p:attrNameLst>
                                          <p:attrName>style.visibility</p:attrName>
                                        </p:attrNameLst>
                                      </p:cBhvr>
                                      <p:to>
                                        <p:strVal val="visible"/>
                                      </p:to>
                                    </p:set>
                                  </p:childTnLst>
                                </p:cTn>
                              </p:par>
                              <p:par>
                                <p:cTn id="35" presetID="6" presetClass="emph" presetSubtype="0" accel="100000" autoRev="1" fill="hold" grpId="1" nodeType="withEffect">
                                  <p:stCondLst>
                                    <p:cond delay="600"/>
                                  </p:stCondLst>
                                  <p:childTnLst>
                                    <p:animScale>
                                      <p:cBhvr>
                                        <p:cTn id="36" dur="250" fill="hold"/>
                                        <p:tgtEl>
                                          <p:spTgt spid="87"/>
                                        </p:tgtEl>
                                      </p:cBhvr>
                                      <p:by x="0" y="0"/>
                                    </p:animScale>
                                  </p:childTnLst>
                                </p:cTn>
                              </p:par>
                              <p:par>
                                <p:cTn id="37" presetID="1" presetClass="entr" presetSubtype="0" fill="hold" nodeType="withEffect">
                                  <p:stCondLst>
                                    <p:cond delay="700"/>
                                  </p:stCondLst>
                                  <p:childTnLst>
                                    <p:set>
                                      <p:cBhvr>
                                        <p:cTn id="38" dur="1" fill="hold">
                                          <p:stCondLst>
                                            <p:cond delay="249"/>
                                          </p:stCondLst>
                                        </p:cTn>
                                        <p:tgtEl>
                                          <p:spTgt spid="93"/>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250" fill="hold"/>
                                        <p:tgtEl>
                                          <p:spTgt spid="93"/>
                                        </p:tgtEl>
                                      </p:cBhvr>
                                      <p:by x="0" y="0"/>
                                    </p:animScale>
                                  </p:childTnLst>
                                </p:cTn>
                              </p:par>
                              <p:par>
                                <p:cTn id="41" presetID="1" presetClass="entr" presetSubtype="0" fill="hold" grpId="0" nodeType="withEffect">
                                  <p:stCondLst>
                                    <p:cond delay="800"/>
                                  </p:stCondLst>
                                  <p:childTnLst>
                                    <p:set>
                                      <p:cBhvr>
                                        <p:cTn id="42" dur="1" fill="hold">
                                          <p:stCondLst>
                                            <p:cond delay="249"/>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800"/>
                                  </p:stCondLst>
                                  <p:childTnLst>
                                    <p:animScale>
                                      <p:cBhvr>
                                        <p:cTn id="44" dur="250" fill="hold"/>
                                        <p:tgtEl>
                                          <p:spTgt spid="86"/>
                                        </p:tgtEl>
                                      </p:cBhvr>
                                      <p:by x="0" y="0"/>
                                    </p:animScale>
                                  </p:childTnLst>
                                </p:cTn>
                              </p:par>
                              <p:par>
                                <p:cTn id="45" presetID="1" presetClass="entr" presetSubtype="0" fill="hold" nodeType="withEffect">
                                  <p:stCondLst>
                                    <p:cond delay="900"/>
                                  </p:stCondLst>
                                  <p:childTnLst>
                                    <p:set>
                                      <p:cBhvr>
                                        <p:cTn id="46" dur="1" fill="hold">
                                          <p:stCondLst>
                                            <p:cond delay="249"/>
                                          </p:stCondLst>
                                        </p:cTn>
                                        <p:tgtEl>
                                          <p:spTgt spid="111"/>
                                        </p:tgtEl>
                                        <p:attrNameLst>
                                          <p:attrName>style.visibility</p:attrName>
                                        </p:attrNameLst>
                                      </p:cBhvr>
                                      <p:to>
                                        <p:strVal val="visible"/>
                                      </p:to>
                                    </p:set>
                                  </p:childTnLst>
                                </p:cTn>
                              </p:par>
                              <p:par>
                                <p:cTn id="47" presetID="6" presetClass="emph" presetSubtype="0" accel="100000" autoRev="1" fill="hold" nodeType="withEffect">
                                  <p:stCondLst>
                                    <p:cond delay="900"/>
                                  </p:stCondLst>
                                  <p:childTnLst>
                                    <p:animScale>
                                      <p:cBhvr>
                                        <p:cTn id="48" dur="250" fill="hold"/>
                                        <p:tgtEl>
                                          <p:spTgt spid="111"/>
                                        </p:tgtEl>
                                      </p:cBhvr>
                                      <p:by x="0" y="0"/>
                                    </p:animScale>
                                  </p:childTnLst>
                                </p:cTn>
                              </p:par>
                              <p:par>
                                <p:cTn id="49" presetID="1" presetClass="entr" presetSubtype="0" fill="hold" grpId="0" nodeType="withEffect">
                                  <p:stCondLst>
                                    <p:cond delay="1000"/>
                                  </p:stCondLst>
                                  <p:childTnLst>
                                    <p:set>
                                      <p:cBhvr>
                                        <p:cTn id="50" dur="1" fill="hold">
                                          <p:stCondLst>
                                            <p:cond delay="249"/>
                                          </p:stCondLst>
                                        </p:cTn>
                                        <p:tgtEl>
                                          <p:spTgt spid="91"/>
                                        </p:tgtEl>
                                        <p:attrNameLst>
                                          <p:attrName>style.visibility</p:attrName>
                                        </p:attrNameLst>
                                      </p:cBhvr>
                                      <p:to>
                                        <p:strVal val="visible"/>
                                      </p:to>
                                    </p:set>
                                  </p:childTnLst>
                                </p:cTn>
                              </p:par>
                              <p:par>
                                <p:cTn id="51" presetID="6" presetClass="emph" presetSubtype="0" accel="100000" autoRev="1" fill="hold" grpId="1" nodeType="withEffect">
                                  <p:stCondLst>
                                    <p:cond delay="1000"/>
                                  </p:stCondLst>
                                  <p:childTnLst>
                                    <p:animScale>
                                      <p:cBhvr>
                                        <p:cTn id="52" dur="250" fill="hold"/>
                                        <p:tgtEl>
                                          <p:spTgt spid="91"/>
                                        </p:tgtEl>
                                      </p:cBhvr>
                                      <p:by x="0" y="0"/>
                                    </p:animScale>
                                  </p:childTnLst>
                                </p:cTn>
                              </p:par>
                              <p:par>
                                <p:cTn id="53" presetID="1" presetClass="entr" presetSubtype="0" fill="hold" nodeType="withEffect">
                                  <p:stCondLst>
                                    <p:cond delay="1100"/>
                                  </p:stCondLst>
                                  <p:childTnLst>
                                    <p:set>
                                      <p:cBhvr>
                                        <p:cTn id="54" dur="1" fill="hold">
                                          <p:stCondLst>
                                            <p:cond delay="249"/>
                                          </p:stCondLst>
                                        </p:cTn>
                                        <p:tgtEl>
                                          <p:spTgt spid="102"/>
                                        </p:tgtEl>
                                        <p:attrNameLst>
                                          <p:attrName>style.visibility</p:attrName>
                                        </p:attrNameLst>
                                      </p:cBhvr>
                                      <p:to>
                                        <p:strVal val="visible"/>
                                      </p:to>
                                    </p:set>
                                  </p:childTnLst>
                                </p:cTn>
                              </p:par>
                              <p:par>
                                <p:cTn id="55" presetID="6" presetClass="emph" presetSubtype="0" accel="100000" autoRev="1" fill="hold" nodeType="withEffect">
                                  <p:stCondLst>
                                    <p:cond delay="1100"/>
                                  </p:stCondLst>
                                  <p:childTnLst>
                                    <p:animScale>
                                      <p:cBhvr>
                                        <p:cTn id="56" dur="250" fill="hold"/>
                                        <p:tgtEl>
                                          <p:spTgt spid="102"/>
                                        </p:tgtEl>
                                      </p:cBhvr>
                                      <p:by x="0" y="0"/>
                                    </p:animScale>
                                  </p:childTnLst>
                                </p:cTn>
                              </p:par>
                              <p:par>
                                <p:cTn id="57" presetID="1" presetClass="entr" presetSubtype="0" fill="hold" nodeType="withEffect">
                                  <p:stCondLst>
                                    <p:cond delay="1200"/>
                                  </p:stCondLst>
                                  <p:childTnLst>
                                    <p:set>
                                      <p:cBhvr>
                                        <p:cTn id="58" dur="1" fill="hold">
                                          <p:stCondLst>
                                            <p:cond delay="249"/>
                                          </p:stCondLst>
                                        </p:cTn>
                                        <p:tgtEl>
                                          <p:spTgt spid="96"/>
                                        </p:tgtEl>
                                        <p:attrNameLst>
                                          <p:attrName>style.visibility</p:attrName>
                                        </p:attrNameLst>
                                      </p:cBhvr>
                                      <p:to>
                                        <p:strVal val="visible"/>
                                      </p:to>
                                    </p:set>
                                  </p:childTnLst>
                                </p:cTn>
                              </p:par>
                              <p:par>
                                <p:cTn id="59" presetID="6" presetClass="emph" presetSubtype="0" accel="100000" autoRev="1" fill="hold" nodeType="withEffect">
                                  <p:stCondLst>
                                    <p:cond delay="1200"/>
                                  </p:stCondLst>
                                  <p:childTnLst>
                                    <p:animScale>
                                      <p:cBhvr>
                                        <p:cTn id="60" dur="250" fill="hold"/>
                                        <p:tgtEl>
                                          <p:spTgt spid="96"/>
                                        </p:tgtEl>
                                      </p:cBhvr>
                                      <p:by x="0" y="0"/>
                                    </p:animScale>
                                  </p:childTnLst>
                                </p:cTn>
                              </p:par>
                              <p:par>
                                <p:cTn id="61" presetID="1" presetClass="entr" presetSubtype="0" fill="hold" grpId="0" nodeType="withEffect">
                                  <p:stCondLst>
                                    <p:cond delay="1300"/>
                                  </p:stCondLst>
                                  <p:childTnLst>
                                    <p:set>
                                      <p:cBhvr>
                                        <p:cTn id="62" dur="1" fill="hold">
                                          <p:stCondLst>
                                            <p:cond delay="249"/>
                                          </p:stCondLst>
                                        </p:cTn>
                                        <p:tgtEl>
                                          <p:spTgt spid="89"/>
                                        </p:tgtEl>
                                        <p:attrNameLst>
                                          <p:attrName>style.visibility</p:attrName>
                                        </p:attrNameLst>
                                      </p:cBhvr>
                                      <p:to>
                                        <p:strVal val="visible"/>
                                      </p:to>
                                    </p:set>
                                  </p:childTnLst>
                                </p:cTn>
                              </p:par>
                              <p:par>
                                <p:cTn id="63" presetID="6" presetClass="emph" presetSubtype="0" accel="100000" autoRev="1" fill="hold" grpId="1" nodeType="withEffect">
                                  <p:stCondLst>
                                    <p:cond delay="1300"/>
                                  </p:stCondLst>
                                  <p:childTnLst>
                                    <p:animScale>
                                      <p:cBhvr>
                                        <p:cTn id="64" dur="250" fill="hold"/>
                                        <p:tgtEl>
                                          <p:spTgt spid="89"/>
                                        </p:tgtEl>
                                      </p:cBhvr>
                                      <p:by x="0" y="0"/>
                                    </p:animScale>
                                  </p:childTnLst>
                                </p:cTn>
                              </p:par>
                              <p:par>
                                <p:cTn id="65" presetID="1" presetClass="entr" presetSubtype="0" fill="hold" grpId="0" nodeType="withEffect">
                                  <p:stCondLst>
                                    <p:cond delay="1400"/>
                                  </p:stCondLst>
                                  <p:childTnLst>
                                    <p:set>
                                      <p:cBhvr>
                                        <p:cTn id="66" dur="1" fill="hold">
                                          <p:stCondLst>
                                            <p:cond delay="249"/>
                                          </p:stCondLst>
                                        </p:cTn>
                                        <p:tgtEl>
                                          <p:spTgt spid="88"/>
                                        </p:tgtEl>
                                        <p:attrNameLst>
                                          <p:attrName>style.visibility</p:attrName>
                                        </p:attrNameLst>
                                      </p:cBhvr>
                                      <p:to>
                                        <p:strVal val="visible"/>
                                      </p:to>
                                    </p:set>
                                  </p:childTnLst>
                                </p:cTn>
                              </p:par>
                              <p:par>
                                <p:cTn id="67" presetID="6" presetClass="emph" presetSubtype="0" accel="100000" autoRev="1" fill="hold" grpId="1" nodeType="withEffect">
                                  <p:stCondLst>
                                    <p:cond delay="1400"/>
                                  </p:stCondLst>
                                  <p:childTnLst>
                                    <p:animScale>
                                      <p:cBhvr>
                                        <p:cTn id="68" dur="250" fill="hold"/>
                                        <p:tgtEl>
                                          <p:spTgt spid="88"/>
                                        </p:tgtEl>
                                      </p:cBhvr>
                                      <p:by x="0" y="0"/>
                                    </p:animScale>
                                  </p:childTnLst>
                                </p:cTn>
                              </p:par>
                            </p:childTnLst>
                          </p:cTn>
                        </p:par>
                        <p:par>
                          <p:cTn id="69" fill="hold">
                            <p:stCondLst>
                              <p:cond delay="1900"/>
                            </p:stCondLst>
                            <p:childTnLst>
                              <p:par>
                                <p:cTn id="70" presetID="22" presetClass="entr" presetSubtype="8"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1400"/>
                                        <p:tgtEl>
                                          <p:spTgt spid="73"/>
                                        </p:tgtEl>
                                      </p:cBhvr>
                                    </p:animEffect>
                                  </p:childTnLst>
                                </p:cTn>
                              </p:par>
                              <p:par>
                                <p:cTn id="73" presetID="22" presetClass="entr" presetSubtype="8" fill="hold" grpId="0" nodeType="withEffect">
                                  <p:stCondLst>
                                    <p:cond delay="75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1400"/>
                                        <p:tgtEl>
                                          <p:spTgt spid="66"/>
                                        </p:tgtEl>
                                      </p:cBhvr>
                                    </p:animEffect>
                                  </p:childTnLst>
                                </p:cTn>
                              </p:par>
                              <p:par>
                                <p:cTn id="76" presetID="22" presetClass="entr" presetSubtype="2" fill="hold" grpId="0" nodeType="withEffect">
                                  <p:stCondLst>
                                    <p:cond delay="1500"/>
                                  </p:stCondLst>
                                  <p:childTnLst>
                                    <p:set>
                                      <p:cBhvr>
                                        <p:cTn id="77" dur="1" fill="hold">
                                          <p:stCondLst>
                                            <p:cond delay="0"/>
                                          </p:stCondLst>
                                        </p:cTn>
                                        <p:tgtEl>
                                          <p:spTgt spid="67"/>
                                        </p:tgtEl>
                                        <p:attrNameLst>
                                          <p:attrName>style.visibility</p:attrName>
                                        </p:attrNameLst>
                                      </p:cBhvr>
                                      <p:to>
                                        <p:strVal val="visible"/>
                                      </p:to>
                                    </p:set>
                                    <p:animEffect transition="in" filter="wipe(right)">
                                      <p:cBhvr>
                                        <p:cTn id="78" dur="1400"/>
                                        <p:tgtEl>
                                          <p:spTgt spid="67"/>
                                        </p:tgtEl>
                                      </p:cBhvr>
                                    </p:animEffect>
                                  </p:childTnLst>
                                </p:cTn>
                              </p:par>
                              <p:par>
                                <p:cTn id="79" presetID="22" presetClass="entr" presetSubtype="8" fill="hold" grpId="0" nodeType="withEffect">
                                  <p:stCondLst>
                                    <p:cond delay="2500"/>
                                  </p:stCondLst>
                                  <p:childTnLst>
                                    <p:set>
                                      <p:cBhvr>
                                        <p:cTn id="80" dur="1" fill="hold">
                                          <p:stCondLst>
                                            <p:cond delay="0"/>
                                          </p:stCondLst>
                                        </p:cTn>
                                        <p:tgtEl>
                                          <p:spTgt spid="70"/>
                                        </p:tgtEl>
                                        <p:attrNameLst>
                                          <p:attrName>style.visibility</p:attrName>
                                        </p:attrNameLst>
                                      </p:cBhvr>
                                      <p:to>
                                        <p:strVal val="visible"/>
                                      </p:to>
                                    </p:set>
                                    <p:animEffect transition="in" filter="wipe(left)">
                                      <p:cBhvr>
                                        <p:cTn id="81" dur="1400"/>
                                        <p:tgtEl>
                                          <p:spTgt spid="70"/>
                                        </p:tgtEl>
                                      </p:cBhvr>
                                    </p:animEffect>
                                  </p:childTnLst>
                                </p:cTn>
                              </p:par>
                              <p:par>
                                <p:cTn id="82" presetID="22" presetClass="entr" presetSubtype="8" fill="hold" grpId="0" nodeType="withEffect">
                                  <p:stCondLst>
                                    <p:cond delay="3000"/>
                                  </p:stCondLst>
                                  <p:childTnLst>
                                    <p:set>
                                      <p:cBhvr>
                                        <p:cTn id="83" dur="1" fill="hold">
                                          <p:stCondLst>
                                            <p:cond delay="0"/>
                                          </p:stCondLst>
                                        </p:cTn>
                                        <p:tgtEl>
                                          <p:spTgt spid="118"/>
                                        </p:tgtEl>
                                        <p:attrNameLst>
                                          <p:attrName>style.visibility</p:attrName>
                                        </p:attrNameLst>
                                      </p:cBhvr>
                                      <p:to>
                                        <p:strVal val="visible"/>
                                      </p:to>
                                    </p:set>
                                    <p:animEffect transition="in" filter="wipe(left)">
                                      <p:cBhvr>
                                        <p:cTn id="84" dur="1400"/>
                                        <p:tgtEl>
                                          <p:spTgt spid="118"/>
                                        </p:tgtEl>
                                      </p:cBhvr>
                                    </p:animEffect>
                                  </p:childTnLst>
                                </p:cTn>
                              </p:par>
                              <p:par>
                                <p:cTn id="85" presetID="22" presetClass="entr" presetSubtype="2" fill="hold" grpId="0" nodeType="withEffect">
                                  <p:stCondLst>
                                    <p:cond delay="3500"/>
                                  </p:stCondLst>
                                  <p:childTnLst>
                                    <p:set>
                                      <p:cBhvr>
                                        <p:cTn id="86" dur="1" fill="hold">
                                          <p:stCondLst>
                                            <p:cond delay="0"/>
                                          </p:stCondLst>
                                        </p:cTn>
                                        <p:tgtEl>
                                          <p:spTgt spid="80"/>
                                        </p:tgtEl>
                                        <p:attrNameLst>
                                          <p:attrName>style.visibility</p:attrName>
                                        </p:attrNameLst>
                                      </p:cBhvr>
                                      <p:to>
                                        <p:strVal val="visible"/>
                                      </p:to>
                                    </p:set>
                                    <p:animEffect transition="in" filter="wipe(right)">
                                      <p:cBhvr>
                                        <p:cTn id="87" dur="1400"/>
                                        <p:tgtEl>
                                          <p:spTgt spid="80"/>
                                        </p:tgtEl>
                                      </p:cBhvr>
                                    </p:animEffect>
                                  </p:childTnLst>
                                </p:cTn>
                              </p:par>
                              <p:par>
                                <p:cTn id="88" presetID="22" presetClass="entr" presetSubtype="8" fill="hold" grpId="0" nodeType="withEffect">
                                  <p:stCondLst>
                                    <p:cond delay="4250"/>
                                  </p:stCondLst>
                                  <p:childTnLst>
                                    <p:set>
                                      <p:cBhvr>
                                        <p:cTn id="89" dur="1" fill="hold">
                                          <p:stCondLst>
                                            <p:cond delay="0"/>
                                          </p:stCondLst>
                                        </p:cTn>
                                        <p:tgtEl>
                                          <p:spTgt spid="74"/>
                                        </p:tgtEl>
                                        <p:attrNameLst>
                                          <p:attrName>style.visibility</p:attrName>
                                        </p:attrNameLst>
                                      </p:cBhvr>
                                      <p:to>
                                        <p:strVal val="visible"/>
                                      </p:to>
                                    </p:set>
                                    <p:animEffect transition="in" filter="wipe(left)">
                                      <p:cBhvr>
                                        <p:cTn id="90" dur="1400"/>
                                        <p:tgtEl>
                                          <p:spTgt spid="74"/>
                                        </p:tgtEl>
                                      </p:cBhvr>
                                    </p:animEffect>
                                  </p:childTnLst>
                                </p:cTn>
                              </p:par>
                              <p:par>
                                <p:cTn id="91" presetID="22" presetClass="entr" presetSubtype="2" fill="hold" grpId="0" nodeType="withEffect">
                                  <p:stCondLst>
                                    <p:cond delay="5000"/>
                                  </p:stCondLst>
                                  <p:childTnLst>
                                    <p:set>
                                      <p:cBhvr>
                                        <p:cTn id="92" dur="1" fill="hold">
                                          <p:stCondLst>
                                            <p:cond delay="0"/>
                                          </p:stCondLst>
                                        </p:cTn>
                                        <p:tgtEl>
                                          <p:spTgt spid="68"/>
                                        </p:tgtEl>
                                        <p:attrNameLst>
                                          <p:attrName>style.visibility</p:attrName>
                                        </p:attrNameLst>
                                      </p:cBhvr>
                                      <p:to>
                                        <p:strVal val="visible"/>
                                      </p:to>
                                    </p:set>
                                    <p:animEffect transition="in" filter="wipe(right)">
                                      <p:cBhvr>
                                        <p:cTn id="93" dur="1400"/>
                                        <p:tgtEl>
                                          <p:spTgt spid="68"/>
                                        </p:tgtEl>
                                      </p:cBhvr>
                                    </p:animEffect>
                                  </p:childTnLst>
                                </p:cTn>
                              </p:par>
                              <p:par>
                                <p:cTn id="94" presetID="22" presetClass="entr" presetSubtype="8" fill="hold" grpId="0" nodeType="withEffect">
                                  <p:stCondLst>
                                    <p:cond delay="5750"/>
                                  </p:stCondLst>
                                  <p:childTnLst>
                                    <p:set>
                                      <p:cBhvr>
                                        <p:cTn id="95" dur="1" fill="hold">
                                          <p:stCondLst>
                                            <p:cond delay="0"/>
                                          </p:stCondLst>
                                        </p:cTn>
                                        <p:tgtEl>
                                          <p:spTgt spid="76"/>
                                        </p:tgtEl>
                                        <p:attrNameLst>
                                          <p:attrName>style.visibility</p:attrName>
                                        </p:attrNameLst>
                                      </p:cBhvr>
                                      <p:to>
                                        <p:strVal val="visible"/>
                                      </p:to>
                                    </p:set>
                                    <p:animEffect transition="in" filter="wipe(left)">
                                      <p:cBhvr>
                                        <p:cTn id="96" dur="1400"/>
                                        <p:tgtEl>
                                          <p:spTgt spid="76"/>
                                        </p:tgtEl>
                                      </p:cBhvr>
                                    </p:animEffect>
                                  </p:childTnLst>
                                </p:cTn>
                              </p:par>
                              <p:par>
                                <p:cTn id="97" presetID="22" presetClass="entr" presetSubtype="8" fill="hold" grpId="0" nodeType="withEffect">
                                  <p:stCondLst>
                                    <p:cond delay="6750"/>
                                  </p:stCondLst>
                                  <p:childTnLst>
                                    <p:set>
                                      <p:cBhvr>
                                        <p:cTn id="98" dur="1" fill="hold">
                                          <p:stCondLst>
                                            <p:cond delay="0"/>
                                          </p:stCondLst>
                                        </p:cTn>
                                        <p:tgtEl>
                                          <p:spTgt spid="77"/>
                                        </p:tgtEl>
                                        <p:attrNameLst>
                                          <p:attrName>style.visibility</p:attrName>
                                        </p:attrNameLst>
                                      </p:cBhvr>
                                      <p:to>
                                        <p:strVal val="visible"/>
                                      </p:to>
                                    </p:set>
                                    <p:animEffect transition="in" filter="wipe(left)">
                                      <p:cBhvr>
                                        <p:cTn id="99" dur="1400"/>
                                        <p:tgtEl>
                                          <p:spTgt spid="77"/>
                                        </p:tgtEl>
                                      </p:cBhvr>
                                    </p:animEffect>
                                  </p:childTnLst>
                                </p:cTn>
                              </p:par>
                              <p:par>
                                <p:cTn id="100" presetID="22" presetClass="exit" presetSubtype="2" fill="hold" grpId="1" nodeType="withEffect">
                                  <p:stCondLst>
                                    <p:cond delay="4000"/>
                                  </p:stCondLst>
                                  <p:childTnLst>
                                    <p:animEffect transition="out" filter="wipe(right)">
                                      <p:cBhvr>
                                        <p:cTn id="101" dur="1500"/>
                                        <p:tgtEl>
                                          <p:spTgt spid="73"/>
                                        </p:tgtEl>
                                      </p:cBhvr>
                                    </p:animEffect>
                                    <p:set>
                                      <p:cBhvr>
                                        <p:cTn id="102" dur="1" fill="hold">
                                          <p:stCondLst>
                                            <p:cond delay="1499"/>
                                          </p:stCondLst>
                                        </p:cTn>
                                        <p:tgtEl>
                                          <p:spTgt spid="73"/>
                                        </p:tgtEl>
                                        <p:attrNameLst>
                                          <p:attrName>style.visibility</p:attrName>
                                        </p:attrNameLst>
                                      </p:cBhvr>
                                      <p:to>
                                        <p:strVal val="hidden"/>
                                      </p:to>
                                    </p:set>
                                  </p:childTnLst>
                                </p:cTn>
                              </p:par>
                              <p:par>
                                <p:cTn id="103" presetID="22" presetClass="exit" presetSubtype="2" fill="hold" grpId="1" nodeType="withEffect">
                                  <p:stCondLst>
                                    <p:cond delay="4500"/>
                                  </p:stCondLst>
                                  <p:childTnLst>
                                    <p:animEffect transition="out" filter="wipe(right)">
                                      <p:cBhvr>
                                        <p:cTn id="104" dur="1500"/>
                                        <p:tgtEl>
                                          <p:spTgt spid="66"/>
                                        </p:tgtEl>
                                      </p:cBhvr>
                                    </p:animEffect>
                                    <p:set>
                                      <p:cBhvr>
                                        <p:cTn id="105" dur="1" fill="hold">
                                          <p:stCondLst>
                                            <p:cond delay="1499"/>
                                          </p:stCondLst>
                                        </p:cTn>
                                        <p:tgtEl>
                                          <p:spTgt spid="66"/>
                                        </p:tgtEl>
                                        <p:attrNameLst>
                                          <p:attrName>style.visibility</p:attrName>
                                        </p:attrNameLst>
                                      </p:cBhvr>
                                      <p:to>
                                        <p:strVal val="hidden"/>
                                      </p:to>
                                    </p:set>
                                  </p:childTnLst>
                                </p:cTn>
                              </p:par>
                              <p:par>
                                <p:cTn id="106" presetID="22" presetClass="exit" presetSubtype="2" fill="hold" grpId="1" nodeType="withEffect">
                                  <p:stCondLst>
                                    <p:cond delay="5000"/>
                                  </p:stCondLst>
                                  <p:childTnLst>
                                    <p:animEffect transition="out" filter="wipe(right)">
                                      <p:cBhvr>
                                        <p:cTn id="107" dur="1500"/>
                                        <p:tgtEl>
                                          <p:spTgt spid="67"/>
                                        </p:tgtEl>
                                      </p:cBhvr>
                                    </p:animEffect>
                                    <p:set>
                                      <p:cBhvr>
                                        <p:cTn id="108" dur="1" fill="hold">
                                          <p:stCondLst>
                                            <p:cond delay="1499"/>
                                          </p:stCondLst>
                                        </p:cTn>
                                        <p:tgtEl>
                                          <p:spTgt spid="67"/>
                                        </p:tgtEl>
                                        <p:attrNameLst>
                                          <p:attrName>style.visibility</p:attrName>
                                        </p:attrNameLst>
                                      </p:cBhvr>
                                      <p:to>
                                        <p:strVal val="hidden"/>
                                      </p:to>
                                    </p:set>
                                  </p:childTnLst>
                                </p:cTn>
                              </p:par>
                              <p:par>
                                <p:cTn id="109" presetID="22" presetClass="exit" presetSubtype="2" fill="hold" grpId="1" nodeType="withEffect">
                                  <p:stCondLst>
                                    <p:cond delay="5250"/>
                                  </p:stCondLst>
                                  <p:childTnLst>
                                    <p:animEffect transition="out" filter="wipe(right)">
                                      <p:cBhvr>
                                        <p:cTn id="110" dur="1500"/>
                                        <p:tgtEl>
                                          <p:spTgt spid="70"/>
                                        </p:tgtEl>
                                      </p:cBhvr>
                                    </p:animEffect>
                                    <p:set>
                                      <p:cBhvr>
                                        <p:cTn id="111" dur="1" fill="hold">
                                          <p:stCondLst>
                                            <p:cond delay="1499"/>
                                          </p:stCondLst>
                                        </p:cTn>
                                        <p:tgtEl>
                                          <p:spTgt spid="70"/>
                                        </p:tgtEl>
                                        <p:attrNameLst>
                                          <p:attrName>style.visibility</p:attrName>
                                        </p:attrNameLst>
                                      </p:cBhvr>
                                      <p:to>
                                        <p:strVal val="hidden"/>
                                      </p:to>
                                    </p:set>
                                  </p:childTnLst>
                                </p:cTn>
                              </p:par>
                              <p:par>
                                <p:cTn id="112" presetID="22" presetClass="exit" presetSubtype="2" fill="hold" grpId="1" nodeType="withEffect">
                                  <p:stCondLst>
                                    <p:cond delay="6000"/>
                                  </p:stCondLst>
                                  <p:childTnLst>
                                    <p:animEffect transition="out" filter="wipe(right)">
                                      <p:cBhvr>
                                        <p:cTn id="113" dur="1500"/>
                                        <p:tgtEl>
                                          <p:spTgt spid="80"/>
                                        </p:tgtEl>
                                      </p:cBhvr>
                                    </p:animEffect>
                                    <p:set>
                                      <p:cBhvr>
                                        <p:cTn id="114" dur="1" fill="hold">
                                          <p:stCondLst>
                                            <p:cond delay="1499"/>
                                          </p:stCondLst>
                                        </p:cTn>
                                        <p:tgtEl>
                                          <p:spTgt spid="80"/>
                                        </p:tgtEl>
                                        <p:attrNameLst>
                                          <p:attrName>style.visibility</p:attrName>
                                        </p:attrNameLst>
                                      </p:cBhvr>
                                      <p:to>
                                        <p:strVal val="hidden"/>
                                      </p:to>
                                    </p:set>
                                  </p:childTnLst>
                                </p:cTn>
                              </p:par>
                              <p:par>
                                <p:cTn id="115" presetID="22" presetClass="exit" presetSubtype="2" fill="hold" grpId="1" nodeType="withEffect">
                                  <p:stCondLst>
                                    <p:cond delay="6250"/>
                                  </p:stCondLst>
                                  <p:childTnLst>
                                    <p:animEffect transition="out" filter="wipe(right)">
                                      <p:cBhvr>
                                        <p:cTn id="116" dur="1500"/>
                                        <p:tgtEl>
                                          <p:spTgt spid="74"/>
                                        </p:tgtEl>
                                      </p:cBhvr>
                                    </p:animEffect>
                                    <p:set>
                                      <p:cBhvr>
                                        <p:cTn id="117" dur="1" fill="hold">
                                          <p:stCondLst>
                                            <p:cond delay="1499"/>
                                          </p:stCondLst>
                                        </p:cTn>
                                        <p:tgtEl>
                                          <p:spTgt spid="74"/>
                                        </p:tgtEl>
                                        <p:attrNameLst>
                                          <p:attrName>style.visibility</p:attrName>
                                        </p:attrNameLst>
                                      </p:cBhvr>
                                      <p:to>
                                        <p:strVal val="hidden"/>
                                      </p:to>
                                    </p:set>
                                  </p:childTnLst>
                                </p:cTn>
                              </p:par>
                              <p:par>
                                <p:cTn id="118" presetID="22" presetClass="exit" presetSubtype="2" fill="hold" grpId="1" nodeType="withEffect">
                                  <p:stCondLst>
                                    <p:cond delay="6750"/>
                                  </p:stCondLst>
                                  <p:childTnLst>
                                    <p:animEffect transition="out" filter="wipe(right)">
                                      <p:cBhvr>
                                        <p:cTn id="119" dur="1500"/>
                                        <p:tgtEl>
                                          <p:spTgt spid="118"/>
                                        </p:tgtEl>
                                      </p:cBhvr>
                                    </p:animEffect>
                                    <p:set>
                                      <p:cBhvr>
                                        <p:cTn id="120" dur="1" fill="hold">
                                          <p:stCondLst>
                                            <p:cond delay="1499"/>
                                          </p:stCondLst>
                                        </p:cTn>
                                        <p:tgtEl>
                                          <p:spTgt spid="118"/>
                                        </p:tgtEl>
                                        <p:attrNameLst>
                                          <p:attrName>style.visibility</p:attrName>
                                        </p:attrNameLst>
                                      </p:cBhvr>
                                      <p:to>
                                        <p:strVal val="hidden"/>
                                      </p:to>
                                    </p:set>
                                  </p:childTnLst>
                                </p:cTn>
                              </p:par>
                              <p:par>
                                <p:cTn id="121" presetID="22" presetClass="exit" presetSubtype="2" fill="hold" grpId="1" nodeType="withEffect">
                                  <p:stCondLst>
                                    <p:cond delay="7250"/>
                                  </p:stCondLst>
                                  <p:childTnLst>
                                    <p:animEffect transition="out" filter="wipe(right)">
                                      <p:cBhvr>
                                        <p:cTn id="122" dur="1500"/>
                                        <p:tgtEl>
                                          <p:spTgt spid="68"/>
                                        </p:tgtEl>
                                      </p:cBhvr>
                                    </p:animEffect>
                                    <p:set>
                                      <p:cBhvr>
                                        <p:cTn id="123" dur="1" fill="hold">
                                          <p:stCondLst>
                                            <p:cond delay="1499"/>
                                          </p:stCondLst>
                                        </p:cTn>
                                        <p:tgtEl>
                                          <p:spTgt spid="68"/>
                                        </p:tgtEl>
                                        <p:attrNameLst>
                                          <p:attrName>style.visibility</p:attrName>
                                        </p:attrNameLst>
                                      </p:cBhvr>
                                      <p:to>
                                        <p:strVal val="hidden"/>
                                      </p:to>
                                    </p:set>
                                  </p:childTnLst>
                                </p:cTn>
                              </p:par>
                              <p:par>
                                <p:cTn id="124" presetID="22" presetClass="exit" presetSubtype="2" fill="hold" grpId="1" nodeType="withEffect">
                                  <p:stCondLst>
                                    <p:cond delay="7500"/>
                                  </p:stCondLst>
                                  <p:childTnLst>
                                    <p:animEffect transition="out" filter="wipe(right)">
                                      <p:cBhvr>
                                        <p:cTn id="125" dur="1500"/>
                                        <p:tgtEl>
                                          <p:spTgt spid="76"/>
                                        </p:tgtEl>
                                      </p:cBhvr>
                                    </p:animEffect>
                                    <p:set>
                                      <p:cBhvr>
                                        <p:cTn id="126" dur="1" fill="hold">
                                          <p:stCondLst>
                                            <p:cond delay="1499"/>
                                          </p:stCondLst>
                                        </p:cTn>
                                        <p:tgtEl>
                                          <p:spTgt spid="76"/>
                                        </p:tgtEl>
                                        <p:attrNameLst>
                                          <p:attrName>style.visibility</p:attrName>
                                        </p:attrNameLst>
                                      </p:cBhvr>
                                      <p:to>
                                        <p:strVal val="hidden"/>
                                      </p:to>
                                    </p:set>
                                  </p:childTnLst>
                                </p:cTn>
                              </p:par>
                              <p:par>
                                <p:cTn id="127" presetID="22" presetClass="exit" presetSubtype="2" fill="hold" grpId="1" nodeType="withEffect">
                                  <p:stCondLst>
                                    <p:cond delay="8500"/>
                                  </p:stCondLst>
                                  <p:childTnLst>
                                    <p:animEffect transition="out" filter="wipe(right)">
                                      <p:cBhvr>
                                        <p:cTn id="128" dur="1500"/>
                                        <p:tgtEl>
                                          <p:spTgt spid="77"/>
                                        </p:tgtEl>
                                      </p:cBhvr>
                                    </p:animEffect>
                                    <p:set>
                                      <p:cBhvr>
                                        <p:cTn id="129" dur="1" fill="hold">
                                          <p:stCondLst>
                                            <p:cond delay="1499"/>
                                          </p:stCondLst>
                                        </p:cTn>
                                        <p:tgtEl>
                                          <p:spTgt spid="77"/>
                                        </p:tgtEl>
                                        <p:attrNameLst>
                                          <p:attrName>style.visibility</p:attrName>
                                        </p:attrNameLst>
                                      </p:cBhvr>
                                      <p:to>
                                        <p:strVal val="hidden"/>
                                      </p:to>
                                    </p:set>
                                  </p:childTnLst>
                                </p:cTn>
                              </p:par>
                              <p:par>
                                <p:cTn id="130" presetID="22" presetClass="entr" presetSubtype="8" fill="hold" grpId="2" nodeType="withEffect">
                                  <p:stCondLst>
                                    <p:cond delay="10250"/>
                                  </p:stCondLst>
                                  <p:childTnLst>
                                    <p:set>
                                      <p:cBhvr>
                                        <p:cTn id="131" dur="1" fill="hold">
                                          <p:stCondLst>
                                            <p:cond delay="0"/>
                                          </p:stCondLst>
                                        </p:cTn>
                                        <p:tgtEl>
                                          <p:spTgt spid="73"/>
                                        </p:tgtEl>
                                        <p:attrNameLst>
                                          <p:attrName>style.visibility</p:attrName>
                                        </p:attrNameLst>
                                      </p:cBhvr>
                                      <p:to>
                                        <p:strVal val="visible"/>
                                      </p:to>
                                    </p:set>
                                    <p:animEffect transition="in" filter="wipe(left)">
                                      <p:cBhvr>
                                        <p:cTn id="132" dur="1500"/>
                                        <p:tgtEl>
                                          <p:spTgt spid="73"/>
                                        </p:tgtEl>
                                      </p:cBhvr>
                                    </p:animEffect>
                                  </p:childTnLst>
                                </p:cTn>
                              </p:par>
                              <p:par>
                                <p:cTn id="133" presetID="22" presetClass="entr" presetSubtype="8" fill="hold" grpId="2" nodeType="withEffect">
                                  <p:stCondLst>
                                    <p:cond delay="10750"/>
                                  </p:stCondLst>
                                  <p:childTnLst>
                                    <p:set>
                                      <p:cBhvr>
                                        <p:cTn id="134" dur="1" fill="hold">
                                          <p:stCondLst>
                                            <p:cond delay="0"/>
                                          </p:stCondLst>
                                        </p:cTn>
                                        <p:tgtEl>
                                          <p:spTgt spid="66"/>
                                        </p:tgtEl>
                                        <p:attrNameLst>
                                          <p:attrName>style.visibility</p:attrName>
                                        </p:attrNameLst>
                                      </p:cBhvr>
                                      <p:to>
                                        <p:strVal val="visible"/>
                                      </p:to>
                                    </p:set>
                                    <p:animEffect transition="in" filter="wipe(left)">
                                      <p:cBhvr>
                                        <p:cTn id="135" dur="1500"/>
                                        <p:tgtEl>
                                          <p:spTgt spid="66"/>
                                        </p:tgtEl>
                                      </p:cBhvr>
                                    </p:animEffect>
                                  </p:childTnLst>
                                </p:cTn>
                              </p:par>
                              <p:par>
                                <p:cTn id="136" presetID="22" presetClass="entr" presetSubtype="2" fill="hold" grpId="2" nodeType="withEffect">
                                  <p:stCondLst>
                                    <p:cond delay="11750"/>
                                  </p:stCondLst>
                                  <p:childTnLst>
                                    <p:set>
                                      <p:cBhvr>
                                        <p:cTn id="137" dur="1" fill="hold">
                                          <p:stCondLst>
                                            <p:cond delay="0"/>
                                          </p:stCondLst>
                                        </p:cTn>
                                        <p:tgtEl>
                                          <p:spTgt spid="67"/>
                                        </p:tgtEl>
                                        <p:attrNameLst>
                                          <p:attrName>style.visibility</p:attrName>
                                        </p:attrNameLst>
                                      </p:cBhvr>
                                      <p:to>
                                        <p:strVal val="visible"/>
                                      </p:to>
                                    </p:set>
                                    <p:animEffect transition="in" filter="wipe(right)">
                                      <p:cBhvr>
                                        <p:cTn id="138" dur="1500"/>
                                        <p:tgtEl>
                                          <p:spTgt spid="67"/>
                                        </p:tgtEl>
                                      </p:cBhvr>
                                    </p:animEffect>
                                  </p:childTnLst>
                                </p:cTn>
                              </p:par>
                              <p:par>
                                <p:cTn id="139" presetID="22" presetClass="entr" presetSubtype="8" fill="hold" grpId="2" nodeType="withEffect">
                                  <p:stCondLst>
                                    <p:cond delay="12500"/>
                                  </p:stCondLst>
                                  <p:childTnLst>
                                    <p:set>
                                      <p:cBhvr>
                                        <p:cTn id="140" dur="1" fill="hold">
                                          <p:stCondLst>
                                            <p:cond delay="0"/>
                                          </p:stCondLst>
                                        </p:cTn>
                                        <p:tgtEl>
                                          <p:spTgt spid="70"/>
                                        </p:tgtEl>
                                        <p:attrNameLst>
                                          <p:attrName>style.visibility</p:attrName>
                                        </p:attrNameLst>
                                      </p:cBhvr>
                                      <p:to>
                                        <p:strVal val="visible"/>
                                      </p:to>
                                    </p:set>
                                    <p:animEffect transition="in" filter="wipe(left)">
                                      <p:cBhvr>
                                        <p:cTn id="141" dur="1500"/>
                                        <p:tgtEl>
                                          <p:spTgt spid="70"/>
                                        </p:tgtEl>
                                      </p:cBhvr>
                                    </p:animEffect>
                                  </p:childTnLst>
                                </p:cTn>
                              </p:par>
                              <p:par>
                                <p:cTn id="142" presetID="22" presetClass="entr" presetSubtype="8" fill="hold" grpId="2" nodeType="withEffect">
                                  <p:stCondLst>
                                    <p:cond delay="13000"/>
                                  </p:stCondLst>
                                  <p:childTnLst>
                                    <p:set>
                                      <p:cBhvr>
                                        <p:cTn id="143" dur="1" fill="hold">
                                          <p:stCondLst>
                                            <p:cond delay="0"/>
                                          </p:stCondLst>
                                        </p:cTn>
                                        <p:tgtEl>
                                          <p:spTgt spid="80"/>
                                        </p:tgtEl>
                                        <p:attrNameLst>
                                          <p:attrName>style.visibility</p:attrName>
                                        </p:attrNameLst>
                                      </p:cBhvr>
                                      <p:to>
                                        <p:strVal val="visible"/>
                                      </p:to>
                                    </p:set>
                                    <p:animEffect transition="in" filter="wipe(left)">
                                      <p:cBhvr>
                                        <p:cTn id="144" dur="1500"/>
                                        <p:tgtEl>
                                          <p:spTgt spid="80"/>
                                        </p:tgtEl>
                                      </p:cBhvr>
                                    </p:animEffect>
                                  </p:childTnLst>
                                </p:cTn>
                              </p:par>
                              <p:par>
                                <p:cTn id="145" presetID="22" presetClass="entr" presetSubtype="8" fill="hold" grpId="2" nodeType="withEffect">
                                  <p:stCondLst>
                                    <p:cond delay="14000"/>
                                  </p:stCondLst>
                                  <p:childTnLst>
                                    <p:set>
                                      <p:cBhvr>
                                        <p:cTn id="146" dur="1" fill="hold">
                                          <p:stCondLst>
                                            <p:cond delay="0"/>
                                          </p:stCondLst>
                                        </p:cTn>
                                        <p:tgtEl>
                                          <p:spTgt spid="74"/>
                                        </p:tgtEl>
                                        <p:attrNameLst>
                                          <p:attrName>style.visibility</p:attrName>
                                        </p:attrNameLst>
                                      </p:cBhvr>
                                      <p:to>
                                        <p:strVal val="visible"/>
                                      </p:to>
                                    </p:set>
                                    <p:animEffect transition="in" filter="wipe(left)">
                                      <p:cBhvr>
                                        <p:cTn id="147" dur="1250"/>
                                        <p:tgtEl>
                                          <p:spTgt spid="74"/>
                                        </p:tgtEl>
                                      </p:cBhvr>
                                    </p:animEffect>
                                  </p:childTnLst>
                                </p:cTn>
                              </p:par>
                              <p:par>
                                <p:cTn id="148" presetID="22" presetClass="entr" presetSubtype="2" fill="hold" grpId="2" nodeType="withEffect">
                                  <p:stCondLst>
                                    <p:cond delay="14750"/>
                                  </p:stCondLst>
                                  <p:childTnLst>
                                    <p:set>
                                      <p:cBhvr>
                                        <p:cTn id="149" dur="1" fill="hold">
                                          <p:stCondLst>
                                            <p:cond delay="0"/>
                                          </p:stCondLst>
                                        </p:cTn>
                                        <p:tgtEl>
                                          <p:spTgt spid="68"/>
                                        </p:tgtEl>
                                        <p:attrNameLst>
                                          <p:attrName>style.visibility</p:attrName>
                                        </p:attrNameLst>
                                      </p:cBhvr>
                                      <p:to>
                                        <p:strVal val="visible"/>
                                      </p:to>
                                    </p:set>
                                    <p:animEffect transition="in" filter="wipe(right)">
                                      <p:cBhvr>
                                        <p:cTn id="150" dur="1250"/>
                                        <p:tgtEl>
                                          <p:spTgt spid="68"/>
                                        </p:tgtEl>
                                      </p:cBhvr>
                                    </p:animEffect>
                                  </p:childTnLst>
                                </p:cTn>
                              </p:par>
                              <p:par>
                                <p:cTn id="151" presetID="22" presetClass="entr" presetSubtype="8" fill="hold" grpId="2" nodeType="withEffect">
                                  <p:stCondLst>
                                    <p:cond delay="15500"/>
                                  </p:stCondLst>
                                  <p:childTnLst>
                                    <p:set>
                                      <p:cBhvr>
                                        <p:cTn id="152" dur="1" fill="hold">
                                          <p:stCondLst>
                                            <p:cond delay="0"/>
                                          </p:stCondLst>
                                        </p:cTn>
                                        <p:tgtEl>
                                          <p:spTgt spid="76"/>
                                        </p:tgtEl>
                                        <p:attrNameLst>
                                          <p:attrName>style.visibility</p:attrName>
                                        </p:attrNameLst>
                                      </p:cBhvr>
                                      <p:to>
                                        <p:strVal val="visible"/>
                                      </p:to>
                                    </p:set>
                                    <p:animEffect transition="in" filter="wipe(left)">
                                      <p:cBhvr>
                                        <p:cTn id="153" dur="1250"/>
                                        <p:tgtEl>
                                          <p:spTgt spid="76"/>
                                        </p:tgtEl>
                                      </p:cBhvr>
                                    </p:animEffect>
                                  </p:childTnLst>
                                </p:cTn>
                              </p:par>
                              <p:par>
                                <p:cTn id="154" presetID="22" presetClass="entr" presetSubtype="8" fill="hold" grpId="2" nodeType="withEffect">
                                  <p:stCondLst>
                                    <p:cond delay="16750"/>
                                  </p:stCondLst>
                                  <p:childTnLst>
                                    <p:set>
                                      <p:cBhvr>
                                        <p:cTn id="155" dur="1" fill="hold">
                                          <p:stCondLst>
                                            <p:cond delay="0"/>
                                          </p:stCondLst>
                                        </p:cTn>
                                        <p:tgtEl>
                                          <p:spTgt spid="77"/>
                                        </p:tgtEl>
                                        <p:attrNameLst>
                                          <p:attrName>style.visibility</p:attrName>
                                        </p:attrNameLst>
                                      </p:cBhvr>
                                      <p:to>
                                        <p:strVal val="visible"/>
                                      </p:to>
                                    </p:set>
                                    <p:animEffect transition="in" filter="wipe(left)">
                                      <p:cBhvr>
                                        <p:cTn id="156" dur="1250"/>
                                        <p:tgtEl>
                                          <p:spTgt spid="77"/>
                                        </p:tgtEl>
                                      </p:cBhvr>
                                    </p:animEffect>
                                  </p:childTnLst>
                                </p:cTn>
                              </p:par>
                              <p:par>
                                <p:cTn id="157" presetID="22" presetClass="entr" presetSubtype="8" fill="hold" grpId="0" nodeType="withEffect">
                                  <p:stCondLst>
                                    <p:cond delay="1750"/>
                                  </p:stCondLst>
                                  <p:childTnLst>
                                    <p:set>
                                      <p:cBhvr>
                                        <p:cTn id="158" dur="1" fill="hold">
                                          <p:stCondLst>
                                            <p:cond delay="0"/>
                                          </p:stCondLst>
                                        </p:cTn>
                                        <p:tgtEl>
                                          <p:spTgt spid="78"/>
                                        </p:tgtEl>
                                        <p:attrNameLst>
                                          <p:attrName>style.visibility</p:attrName>
                                        </p:attrNameLst>
                                      </p:cBhvr>
                                      <p:to>
                                        <p:strVal val="visible"/>
                                      </p:to>
                                    </p:set>
                                    <p:animEffect transition="in" filter="wipe(left)">
                                      <p:cBhvr>
                                        <p:cTn id="159" dur="1400"/>
                                        <p:tgtEl>
                                          <p:spTgt spid="78"/>
                                        </p:tgtEl>
                                      </p:cBhvr>
                                    </p:animEffect>
                                  </p:childTnLst>
                                </p:cTn>
                              </p:par>
                              <p:par>
                                <p:cTn id="160" presetID="22" presetClass="entr" presetSubtype="8" fill="hold" grpId="0" nodeType="withEffect">
                                  <p:stCondLst>
                                    <p:cond delay="3000"/>
                                  </p:stCondLst>
                                  <p:childTnLst>
                                    <p:set>
                                      <p:cBhvr>
                                        <p:cTn id="161" dur="1" fill="hold">
                                          <p:stCondLst>
                                            <p:cond delay="0"/>
                                          </p:stCondLst>
                                        </p:cTn>
                                        <p:tgtEl>
                                          <p:spTgt spid="92"/>
                                        </p:tgtEl>
                                        <p:attrNameLst>
                                          <p:attrName>style.visibility</p:attrName>
                                        </p:attrNameLst>
                                      </p:cBhvr>
                                      <p:to>
                                        <p:strVal val="visible"/>
                                      </p:to>
                                    </p:set>
                                    <p:animEffect transition="in" filter="wipe(left)">
                                      <p:cBhvr>
                                        <p:cTn id="162" dur="1400"/>
                                        <p:tgtEl>
                                          <p:spTgt spid="92"/>
                                        </p:tgtEl>
                                      </p:cBhvr>
                                    </p:animEffect>
                                  </p:childTnLst>
                                </p:cTn>
                              </p:par>
                              <p:par>
                                <p:cTn id="163" presetID="22" presetClass="entr" presetSubtype="8" fill="hold" grpId="0" nodeType="withEffect">
                                  <p:stCondLst>
                                    <p:cond delay="3750"/>
                                  </p:stCondLst>
                                  <p:childTnLst>
                                    <p:set>
                                      <p:cBhvr>
                                        <p:cTn id="164" dur="1" fill="hold">
                                          <p:stCondLst>
                                            <p:cond delay="0"/>
                                          </p:stCondLst>
                                        </p:cTn>
                                        <p:tgtEl>
                                          <p:spTgt spid="83"/>
                                        </p:tgtEl>
                                        <p:attrNameLst>
                                          <p:attrName>style.visibility</p:attrName>
                                        </p:attrNameLst>
                                      </p:cBhvr>
                                      <p:to>
                                        <p:strVal val="visible"/>
                                      </p:to>
                                    </p:set>
                                    <p:animEffect transition="in" filter="wipe(left)">
                                      <p:cBhvr>
                                        <p:cTn id="165" dur="1400"/>
                                        <p:tgtEl>
                                          <p:spTgt spid="83"/>
                                        </p:tgtEl>
                                      </p:cBhvr>
                                    </p:animEffect>
                                  </p:childTnLst>
                                </p:cTn>
                              </p:par>
                              <p:par>
                                <p:cTn id="166" presetID="22" presetClass="entr" presetSubtype="2" fill="hold" grpId="0" nodeType="withEffect">
                                  <p:stCondLst>
                                    <p:cond delay="4750"/>
                                  </p:stCondLst>
                                  <p:childTnLst>
                                    <p:set>
                                      <p:cBhvr>
                                        <p:cTn id="167" dur="1" fill="hold">
                                          <p:stCondLst>
                                            <p:cond delay="0"/>
                                          </p:stCondLst>
                                        </p:cTn>
                                        <p:tgtEl>
                                          <p:spTgt spid="69"/>
                                        </p:tgtEl>
                                        <p:attrNameLst>
                                          <p:attrName>style.visibility</p:attrName>
                                        </p:attrNameLst>
                                      </p:cBhvr>
                                      <p:to>
                                        <p:strVal val="visible"/>
                                      </p:to>
                                    </p:set>
                                    <p:animEffect transition="in" filter="wipe(right)">
                                      <p:cBhvr>
                                        <p:cTn id="168" dur="1400"/>
                                        <p:tgtEl>
                                          <p:spTgt spid="69"/>
                                        </p:tgtEl>
                                      </p:cBhvr>
                                    </p:animEffect>
                                  </p:childTnLst>
                                </p:cTn>
                              </p:par>
                              <p:par>
                                <p:cTn id="169" presetID="22" presetClass="entr" presetSubtype="8" fill="hold" grpId="0" nodeType="withEffect">
                                  <p:stCondLst>
                                    <p:cond delay="5500"/>
                                  </p:stCondLst>
                                  <p:childTnLst>
                                    <p:set>
                                      <p:cBhvr>
                                        <p:cTn id="170" dur="1" fill="hold">
                                          <p:stCondLst>
                                            <p:cond delay="0"/>
                                          </p:stCondLst>
                                        </p:cTn>
                                        <p:tgtEl>
                                          <p:spTgt spid="71"/>
                                        </p:tgtEl>
                                        <p:attrNameLst>
                                          <p:attrName>style.visibility</p:attrName>
                                        </p:attrNameLst>
                                      </p:cBhvr>
                                      <p:to>
                                        <p:strVal val="visible"/>
                                      </p:to>
                                    </p:set>
                                    <p:animEffect transition="in" filter="wipe(left)">
                                      <p:cBhvr>
                                        <p:cTn id="171" dur="1250"/>
                                        <p:tgtEl>
                                          <p:spTgt spid="71"/>
                                        </p:tgtEl>
                                      </p:cBhvr>
                                    </p:animEffect>
                                  </p:childTnLst>
                                </p:cTn>
                              </p:par>
                              <p:par>
                                <p:cTn id="172" presetID="22" presetClass="exit" presetSubtype="2" fill="hold" grpId="1" nodeType="withEffect">
                                  <p:stCondLst>
                                    <p:cond delay="6500"/>
                                  </p:stCondLst>
                                  <p:childTnLst>
                                    <p:animEffect transition="out" filter="wipe(right)">
                                      <p:cBhvr>
                                        <p:cTn id="173" dur="1500"/>
                                        <p:tgtEl>
                                          <p:spTgt spid="78"/>
                                        </p:tgtEl>
                                      </p:cBhvr>
                                    </p:animEffect>
                                    <p:set>
                                      <p:cBhvr>
                                        <p:cTn id="174" dur="1" fill="hold">
                                          <p:stCondLst>
                                            <p:cond delay="1499"/>
                                          </p:stCondLst>
                                        </p:cTn>
                                        <p:tgtEl>
                                          <p:spTgt spid="78"/>
                                        </p:tgtEl>
                                        <p:attrNameLst>
                                          <p:attrName>style.visibility</p:attrName>
                                        </p:attrNameLst>
                                      </p:cBhvr>
                                      <p:to>
                                        <p:strVal val="hidden"/>
                                      </p:to>
                                    </p:set>
                                  </p:childTnLst>
                                </p:cTn>
                              </p:par>
                              <p:par>
                                <p:cTn id="175" presetID="22" presetClass="exit" presetSubtype="2" fill="hold" grpId="1" nodeType="withEffect">
                                  <p:stCondLst>
                                    <p:cond delay="7500"/>
                                  </p:stCondLst>
                                  <p:childTnLst>
                                    <p:animEffect transition="out" filter="wipe(right)">
                                      <p:cBhvr>
                                        <p:cTn id="176" dur="1500"/>
                                        <p:tgtEl>
                                          <p:spTgt spid="92"/>
                                        </p:tgtEl>
                                      </p:cBhvr>
                                    </p:animEffect>
                                    <p:set>
                                      <p:cBhvr>
                                        <p:cTn id="177" dur="1" fill="hold">
                                          <p:stCondLst>
                                            <p:cond delay="1499"/>
                                          </p:stCondLst>
                                        </p:cTn>
                                        <p:tgtEl>
                                          <p:spTgt spid="92"/>
                                        </p:tgtEl>
                                        <p:attrNameLst>
                                          <p:attrName>style.visibility</p:attrName>
                                        </p:attrNameLst>
                                      </p:cBhvr>
                                      <p:to>
                                        <p:strVal val="hidden"/>
                                      </p:to>
                                    </p:set>
                                  </p:childTnLst>
                                </p:cTn>
                              </p:par>
                              <p:par>
                                <p:cTn id="178" presetID="22" presetClass="exit" presetSubtype="2" fill="hold" grpId="1" nodeType="withEffect">
                                  <p:stCondLst>
                                    <p:cond delay="8500"/>
                                  </p:stCondLst>
                                  <p:childTnLst>
                                    <p:animEffect transition="out" filter="wipe(right)">
                                      <p:cBhvr>
                                        <p:cTn id="179" dur="1500"/>
                                        <p:tgtEl>
                                          <p:spTgt spid="83"/>
                                        </p:tgtEl>
                                      </p:cBhvr>
                                    </p:animEffect>
                                    <p:set>
                                      <p:cBhvr>
                                        <p:cTn id="180" dur="1" fill="hold">
                                          <p:stCondLst>
                                            <p:cond delay="1499"/>
                                          </p:stCondLst>
                                        </p:cTn>
                                        <p:tgtEl>
                                          <p:spTgt spid="83"/>
                                        </p:tgtEl>
                                        <p:attrNameLst>
                                          <p:attrName>style.visibility</p:attrName>
                                        </p:attrNameLst>
                                      </p:cBhvr>
                                      <p:to>
                                        <p:strVal val="hidden"/>
                                      </p:to>
                                    </p:set>
                                  </p:childTnLst>
                                </p:cTn>
                              </p:par>
                              <p:par>
                                <p:cTn id="181" presetID="22" presetClass="exit" presetSubtype="2" fill="hold" grpId="1" nodeType="withEffect">
                                  <p:stCondLst>
                                    <p:cond delay="9000"/>
                                  </p:stCondLst>
                                  <p:childTnLst>
                                    <p:animEffect transition="out" filter="wipe(right)">
                                      <p:cBhvr>
                                        <p:cTn id="182" dur="1500"/>
                                        <p:tgtEl>
                                          <p:spTgt spid="69"/>
                                        </p:tgtEl>
                                      </p:cBhvr>
                                    </p:animEffect>
                                    <p:set>
                                      <p:cBhvr>
                                        <p:cTn id="183" dur="1" fill="hold">
                                          <p:stCondLst>
                                            <p:cond delay="1499"/>
                                          </p:stCondLst>
                                        </p:cTn>
                                        <p:tgtEl>
                                          <p:spTgt spid="69"/>
                                        </p:tgtEl>
                                        <p:attrNameLst>
                                          <p:attrName>style.visibility</p:attrName>
                                        </p:attrNameLst>
                                      </p:cBhvr>
                                      <p:to>
                                        <p:strVal val="hidden"/>
                                      </p:to>
                                    </p:set>
                                  </p:childTnLst>
                                </p:cTn>
                              </p:par>
                              <p:par>
                                <p:cTn id="184" presetID="22" presetClass="exit" presetSubtype="2" fill="hold" grpId="1" nodeType="withEffect">
                                  <p:stCondLst>
                                    <p:cond delay="9750"/>
                                  </p:stCondLst>
                                  <p:childTnLst>
                                    <p:animEffect transition="out" filter="wipe(right)">
                                      <p:cBhvr>
                                        <p:cTn id="185" dur="1500"/>
                                        <p:tgtEl>
                                          <p:spTgt spid="71"/>
                                        </p:tgtEl>
                                      </p:cBhvr>
                                    </p:animEffect>
                                    <p:set>
                                      <p:cBhvr>
                                        <p:cTn id="186" dur="1" fill="hold">
                                          <p:stCondLst>
                                            <p:cond delay="1499"/>
                                          </p:stCondLst>
                                        </p:cTn>
                                        <p:tgtEl>
                                          <p:spTgt spid="71"/>
                                        </p:tgtEl>
                                        <p:attrNameLst>
                                          <p:attrName>style.visibility</p:attrName>
                                        </p:attrNameLst>
                                      </p:cBhvr>
                                      <p:to>
                                        <p:strVal val="hidden"/>
                                      </p:to>
                                    </p:set>
                                  </p:childTnLst>
                                </p:cTn>
                              </p:par>
                              <p:par>
                                <p:cTn id="187" presetID="22" presetClass="entr" presetSubtype="8" fill="hold" grpId="2" nodeType="withEffect">
                                  <p:stCondLst>
                                    <p:cond delay="10500"/>
                                  </p:stCondLst>
                                  <p:childTnLst>
                                    <p:set>
                                      <p:cBhvr>
                                        <p:cTn id="188" dur="1" fill="hold">
                                          <p:stCondLst>
                                            <p:cond delay="0"/>
                                          </p:stCondLst>
                                        </p:cTn>
                                        <p:tgtEl>
                                          <p:spTgt spid="78"/>
                                        </p:tgtEl>
                                        <p:attrNameLst>
                                          <p:attrName>style.visibility</p:attrName>
                                        </p:attrNameLst>
                                      </p:cBhvr>
                                      <p:to>
                                        <p:strVal val="visible"/>
                                      </p:to>
                                    </p:set>
                                    <p:animEffect transition="in" filter="wipe(left)">
                                      <p:cBhvr>
                                        <p:cTn id="189" dur="1500"/>
                                        <p:tgtEl>
                                          <p:spTgt spid="78"/>
                                        </p:tgtEl>
                                      </p:cBhvr>
                                    </p:animEffect>
                                  </p:childTnLst>
                                </p:cTn>
                              </p:par>
                              <p:par>
                                <p:cTn id="190" presetID="22" presetClass="entr" presetSubtype="8" fill="hold" grpId="2" nodeType="withEffect">
                                  <p:stCondLst>
                                    <p:cond delay="12500"/>
                                  </p:stCondLst>
                                  <p:childTnLst>
                                    <p:set>
                                      <p:cBhvr>
                                        <p:cTn id="191" dur="1" fill="hold">
                                          <p:stCondLst>
                                            <p:cond delay="0"/>
                                          </p:stCondLst>
                                        </p:cTn>
                                        <p:tgtEl>
                                          <p:spTgt spid="92"/>
                                        </p:tgtEl>
                                        <p:attrNameLst>
                                          <p:attrName>style.visibility</p:attrName>
                                        </p:attrNameLst>
                                      </p:cBhvr>
                                      <p:to>
                                        <p:strVal val="visible"/>
                                      </p:to>
                                    </p:set>
                                    <p:animEffect transition="in" filter="wipe(left)">
                                      <p:cBhvr>
                                        <p:cTn id="192" dur="1500"/>
                                        <p:tgtEl>
                                          <p:spTgt spid="92"/>
                                        </p:tgtEl>
                                      </p:cBhvr>
                                    </p:animEffect>
                                  </p:childTnLst>
                                </p:cTn>
                              </p:par>
                              <p:par>
                                <p:cTn id="193" presetID="22" presetClass="entr" presetSubtype="2" fill="hold" grpId="2" nodeType="withEffect">
                                  <p:stCondLst>
                                    <p:cond delay="13500"/>
                                  </p:stCondLst>
                                  <p:childTnLst>
                                    <p:set>
                                      <p:cBhvr>
                                        <p:cTn id="194" dur="1" fill="hold">
                                          <p:stCondLst>
                                            <p:cond delay="0"/>
                                          </p:stCondLst>
                                        </p:cTn>
                                        <p:tgtEl>
                                          <p:spTgt spid="83"/>
                                        </p:tgtEl>
                                        <p:attrNameLst>
                                          <p:attrName>style.visibility</p:attrName>
                                        </p:attrNameLst>
                                      </p:cBhvr>
                                      <p:to>
                                        <p:strVal val="visible"/>
                                      </p:to>
                                    </p:set>
                                    <p:animEffect transition="in" filter="wipe(right)">
                                      <p:cBhvr>
                                        <p:cTn id="195" dur="1500"/>
                                        <p:tgtEl>
                                          <p:spTgt spid="83"/>
                                        </p:tgtEl>
                                      </p:cBhvr>
                                    </p:animEffect>
                                  </p:childTnLst>
                                </p:cTn>
                              </p:par>
                              <p:par>
                                <p:cTn id="196" presetID="22" presetClass="entr" presetSubtype="8" fill="hold" grpId="2" nodeType="withEffect">
                                  <p:stCondLst>
                                    <p:cond delay="14500"/>
                                  </p:stCondLst>
                                  <p:childTnLst>
                                    <p:set>
                                      <p:cBhvr>
                                        <p:cTn id="197" dur="1" fill="hold">
                                          <p:stCondLst>
                                            <p:cond delay="0"/>
                                          </p:stCondLst>
                                        </p:cTn>
                                        <p:tgtEl>
                                          <p:spTgt spid="69"/>
                                        </p:tgtEl>
                                        <p:attrNameLst>
                                          <p:attrName>style.visibility</p:attrName>
                                        </p:attrNameLst>
                                      </p:cBhvr>
                                      <p:to>
                                        <p:strVal val="visible"/>
                                      </p:to>
                                    </p:set>
                                    <p:animEffect transition="in" filter="wipe(left)">
                                      <p:cBhvr>
                                        <p:cTn id="198" dur="1500"/>
                                        <p:tgtEl>
                                          <p:spTgt spid="69"/>
                                        </p:tgtEl>
                                      </p:cBhvr>
                                    </p:animEffect>
                                  </p:childTnLst>
                                </p:cTn>
                              </p:par>
                              <p:par>
                                <p:cTn id="199" presetID="22" presetClass="entr" presetSubtype="8" fill="hold" grpId="2" nodeType="withEffect">
                                  <p:stCondLst>
                                    <p:cond delay="15250"/>
                                  </p:stCondLst>
                                  <p:childTnLst>
                                    <p:set>
                                      <p:cBhvr>
                                        <p:cTn id="200" dur="1" fill="hold">
                                          <p:stCondLst>
                                            <p:cond delay="0"/>
                                          </p:stCondLst>
                                        </p:cTn>
                                        <p:tgtEl>
                                          <p:spTgt spid="71"/>
                                        </p:tgtEl>
                                        <p:attrNameLst>
                                          <p:attrName>style.visibility</p:attrName>
                                        </p:attrNameLst>
                                      </p:cBhvr>
                                      <p:to>
                                        <p:strVal val="visible"/>
                                      </p:to>
                                    </p:set>
                                    <p:animEffect transition="in" filter="wipe(left)">
                                      <p:cBhvr>
                                        <p:cTn id="201" dur="1500"/>
                                        <p:tgtEl>
                                          <p:spTgt spid="71"/>
                                        </p:tgtEl>
                                      </p:cBhvr>
                                    </p:animEffect>
                                  </p:childTnLst>
                                </p:cTn>
                              </p:par>
                              <p:par>
                                <p:cTn id="202" presetID="22" presetClass="entr" presetSubtype="8" fill="hold" grpId="0" nodeType="withEffect">
                                  <p:stCondLst>
                                    <p:cond delay="2500"/>
                                  </p:stCondLst>
                                  <p:childTnLst>
                                    <p:set>
                                      <p:cBhvr>
                                        <p:cTn id="203" dur="1" fill="hold">
                                          <p:stCondLst>
                                            <p:cond delay="0"/>
                                          </p:stCondLst>
                                        </p:cTn>
                                        <p:tgtEl>
                                          <p:spTgt spid="79"/>
                                        </p:tgtEl>
                                        <p:attrNameLst>
                                          <p:attrName>style.visibility</p:attrName>
                                        </p:attrNameLst>
                                      </p:cBhvr>
                                      <p:to>
                                        <p:strVal val="visible"/>
                                      </p:to>
                                    </p:set>
                                    <p:animEffect transition="in" filter="wipe(left)">
                                      <p:cBhvr>
                                        <p:cTn id="204" dur="1400"/>
                                        <p:tgtEl>
                                          <p:spTgt spid="79"/>
                                        </p:tgtEl>
                                      </p:cBhvr>
                                    </p:animEffect>
                                  </p:childTnLst>
                                </p:cTn>
                              </p:par>
                              <p:par>
                                <p:cTn id="205" presetID="22" presetClass="entr" presetSubtype="2" fill="hold" grpId="0" nodeType="withEffect">
                                  <p:stCondLst>
                                    <p:cond delay="3500"/>
                                  </p:stCondLst>
                                  <p:childTnLst>
                                    <p:set>
                                      <p:cBhvr>
                                        <p:cTn id="206" dur="1" fill="hold">
                                          <p:stCondLst>
                                            <p:cond delay="0"/>
                                          </p:stCondLst>
                                        </p:cTn>
                                        <p:tgtEl>
                                          <p:spTgt spid="75"/>
                                        </p:tgtEl>
                                        <p:attrNameLst>
                                          <p:attrName>style.visibility</p:attrName>
                                        </p:attrNameLst>
                                      </p:cBhvr>
                                      <p:to>
                                        <p:strVal val="visible"/>
                                      </p:to>
                                    </p:set>
                                    <p:animEffect transition="in" filter="wipe(right)">
                                      <p:cBhvr>
                                        <p:cTn id="207" dur="1400"/>
                                        <p:tgtEl>
                                          <p:spTgt spid="75"/>
                                        </p:tgtEl>
                                      </p:cBhvr>
                                    </p:animEffect>
                                  </p:childTnLst>
                                </p:cTn>
                              </p:par>
                              <p:par>
                                <p:cTn id="208" presetID="22" presetClass="entr" presetSubtype="8" fill="hold" grpId="0" nodeType="withEffect">
                                  <p:stCondLst>
                                    <p:cond delay="4500"/>
                                  </p:stCondLst>
                                  <p:childTnLst>
                                    <p:set>
                                      <p:cBhvr>
                                        <p:cTn id="209" dur="1" fill="hold">
                                          <p:stCondLst>
                                            <p:cond delay="0"/>
                                          </p:stCondLst>
                                        </p:cTn>
                                        <p:tgtEl>
                                          <p:spTgt spid="81"/>
                                        </p:tgtEl>
                                        <p:attrNameLst>
                                          <p:attrName>style.visibility</p:attrName>
                                        </p:attrNameLst>
                                      </p:cBhvr>
                                      <p:to>
                                        <p:strVal val="visible"/>
                                      </p:to>
                                    </p:set>
                                    <p:animEffect transition="in" filter="wipe(left)">
                                      <p:cBhvr>
                                        <p:cTn id="210" dur="1400"/>
                                        <p:tgtEl>
                                          <p:spTgt spid="81"/>
                                        </p:tgtEl>
                                      </p:cBhvr>
                                    </p:animEffect>
                                  </p:childTnLst>
                                </p:cTn>
                              </p:par>
                              <p:par>
                                <p:cTn id="211" presetID="22" presetClass="entr" presetSubtype="8" fill="hold" grpId="0" nodeType="withEffect">
                                  <p:stCondLst>
                                    <p:cond delay="5250"/>
                                  </p:stCondLst>
                                  <p:childTnLst>
                                    <p:set>
                                      <p:cBhvr>
                                        <p:cTn id="212" dur="1" fill="hold">
                                          <p:stCondLst>
                                            <p:cond delay="0"/>
                                          </p:stCondLst>
                                        </p:cTn>
                                        <p:tgtEl>
                                          <p:spTgt spid="84"/>
                                        </p:tgtEl>
                                        <p:attrNameLst>
                                          <p:attrName>style.visibility</p:attrName>
                                        </p:attrNameLst>
                                      </p:cBhvr>
                                      <p:to>
                                        <p:strVal val="visible"/>
                                      </p:to>
                                    </p:set>
                                    <p:animEffect transition="in" filter="wipe(left)">
                                      <p:cBhvr>
                                        <p:cTn id="213" dur="1400"/>
                                        <p:tgtEl>
                                          <p:spTgt spid="84"/>
                                        </p:tgtEl>
                                      </p:cBhvr>
                                    </p:animEffect>
                                  </p:childTnLst>
                                </p:cTn>
                              </p:par>
                              <p:par>
                                <p:cTn id="214" presetID="22" presetClass="entr" presetSubtype="2" fill="hold" grpId="0" nodeType="withEffect">
                                  <p:stCondLst>
                                    <p:cond delay="6250"/>
                                  </p:stCondLst>
                                  <p:childTnLst>
                                    <p:set>
                                      <p:cBhvr>
                                        <p:cTn id="215" dur="1" fill="hold">
                                          <p:stCondLst>
                                            <p:cond delay="0"/>
                                          </p:stCondLst>
                                        </p:cTn>
                                        <p:tgtEl>
                                          <p:spTgt spid="82"/>
                                        </p:tgtEl>
                                        <p:attrNameLst>
                                          <p:attrName>style.visibility</p:attrName>
                                        </p:attrNameLst>
                                      </p:cBhvr>
                                      <p:to>
                                        <p:strVal val="visible"/>
                                      </p:to>
                                    </p:set>
                                    <p:animEffect transition="in" filter="wipe(right)">
                                      <p:cBhvr>
                                        <p:cTn id="216" dur="1400"/>
                                        <p:tgtEl>
                                          <p:spTgt spid="82"/>
                                        </p:tgtEl>
                                      </p:cBhvr>
                                    </p:animEffect>
                                  </p:childTnLst>
                                </p:cTn>
                              </p:par>
                              <p:par>
                                <p:cTn id="217" presetID="22" presetClass="entr" presetSubtype="8" fill="hold" grpId="0" nodeType="withEffect">
                                  <p:stCondLst>
                                    <p:cond delay="7000"/>
                                  </p:stCondLst>
                                  <p:childTnLst>
                                    <p:set>
                                      <p:cBhvr>
                                        <p:cTn id="218" dur="1" fill="hold">
                                          <p:stCondLst>
                                            <p:cond delay="0"/>
                                          </p:stCondLst>
                                        </p:cTn>
                                        <p:tgtEl>
                                          <p:spTgt spid="72"/>
                                        </p:tgtEl>
                                        <p:attrNameLst>
                                          <p:attrName>style.visibility</p:attrName>
                                        </p:attrNameLst>
                                      </p:cBhvr>
                                      <p:to>
                                        <p:strVal val="visible"/>
                                      </p:to>
                                    </p:set>
                                    <p:animEffect transition="in" filter="wipe(left)">
                                      <p:cBhvr>
                                        <p:cTn id="219" dur="1400"/>
                                        <p:tgtEl>
                                          <p:spTgt spid="72"/>
                                        </p:tgtEl>
                                      </p:cBhvr>
                                    </p:animEffect>
                                  </p:childTnLst>
                                </p:cTn>
                              </p:par>
                              <p:par>
                                <p:cTn id="220" presetID="22" presetClass="exit" presetSubtype="2" fill="hold" grpId="1" nodeType="withEffect">
                                  <p:stCondLst>
                                    <p:cond delay="5250"/>
                                  </p:stCondLst>
                                  <p:childTnLst>
                                    <p:animEffect transition="out" filter="wipe(right)">
                                      <p:cBhvr>
                                        <p:cTn id="221" dur="1500"/>
                                        <p:tgtEl>
                                          <p:spTgt spid="79"/>
                                        </p:tgtEl>
                                      </p:cBhvr>
                                    </p:animEffect>
                                    <p:set>
                                      <p:cBhvr>
                                        <p:cTn id="222" dur="1" fill="hold">
                                          <p:stCondLst>
                                            <p:cond delay="1499"/>
                                          </p:stCondLst>
                                        </p:cTn>
                                        <p:tgtEl>
                                          <p:spTgt spid="79"/>
                                        </p:tgtEl>
                                        <p:attrNameLst>
                                          <p:attrName>style.visibility</p:attrName>
                                        </p:attrNameLst>
                                      </p:cBhvr>
                                      <p:to>
                                        <p:strVal val="hidden"/>
                                      </p:to>
                                    </p:set>
                                  </p:childTnLst>
                                </p:cTn>
                              </p:par>
                              <p:par>
                                <p:cTn id="223" presetID="22" presetClass="exit" presetSubtype="2" fill="hold" grpId="1" nodeType="withEffect">
                                  <p:stCondLst>
                                    <p:cond delay="6000"/>
                                  </p:stCondLst>
                                  <p:childTnLst>
                                    <p:animEffect transition="out" filter="wipe(right)">
                                      <p:cBhvr>
                                        <p:cTn id="224" dur="1500"/>
                                        <p:tgtEl>
                                          <p:spTgt spid="75"/>
                                        </p:tgtEl>
                                      </p:cBhvr>
                                    </p:animEffect>
                                    <p:set>
                                      <p:cBhvr>
                                        <p:cTn id="225" dur="1" fill="hold">
                                          <p:stCondLst>
                                            <p:cond delay="1499"/>
                                          </p:stCondLst>
                                        </p:cTn>
                                        <p:tgtEl>
                                          <p:spTgt spid="75"/>
                                        </p:tgtEl>
                                        <p:attrNameLst>
                                          <p:attrName>style.visibility</p:attrName>
                                        </p:attrNameLst>
                                      </p:cBhvr>
                                      <p:to>
                                        <p:strVal val="hidden"/>
                                      </p:to>
                                    </p:set>
                                  </p:childTnLst>
                                </p:cTn>
                              </p:par>
                              <p:par>
                                <p:cTn id="226" presetID="22" presetClass="exit" presetSubtype="2" fill="hold" grpId="1" nodeType="withEffect">
                                  <p:stCondLst>
                                    <p:cond delay="6750"/>
                                  </p:stCondLst>
                                  <p:childTnLst>
                                    <p:animEffect transition="out" filter="wipe(right)">
                                      <p:cBhvr>
                                        <p:cTn id="227" dur="1500"/>
                                        <p:tgtEl>
                                          <p:spTgt spid="81"/>
                                        </p:tgtEl>
                                      </p:cBhvr>
                                    </p:animEffect>
                                    <p:set>
                                      <p:cBhvr>
                                        <p:cTn id="228" dur="1" fill="hold">
                                          <p:stCondLst>
                                            <p:cond delay="1499"/>
                                          </p:stCondLst>
                                        </p:cTn>
                                        <p:tgtEl>
                                          <p:spTgt spid="81"/>
                                        </p:tgtEl>
                                        <p:attrNameLst>
                                          <p:attrName>style.visibility</p:attrName>
                                        </p:attrNameLst>
                                      </p:cBhvr>
                                      <p:to>
                                        <p:strVal val="hidden"/>
                                      </p:to>
                                    </p:set>
                                  </p:childTnLst>
                                </p:cTn>
                              </p:par>
                              <p:par>
                                <p:cTn id="229" presetID="22" presetClass="exit" presetSubtype="2" fill="hold" grpId="1" nodeType="withEffect">
                                  <p:stCondLst>
                                    <p:cond delay="8000"/>
                                  </p:stCondLst>
                                  <p:childTnLst>
                                    <p:animEffect transition="out" filter="wipe(right)">
                                      <p:cBhvr>
                                        <p:cTn id="230" dur="1500"/>
                                        <p:tgtEl>
                                          <p:spTgt spid="84"/>
                                        </p:tgtEl>
                                      </p:cBhvr>
                                    </p:animEffect>
                                    <p:set>
                                      <p:cBhvr>
                                        <p:cTn id="231" dur="1" fill="hold">
                                          <p:stCondLst>
                                            <p:cond delay="1499"/>
                                          </p:stCondLst>
                                        </p:cTn>
                                        <p:tgtEl>
                                          <p:spTgt spid="84"/>
                                        </p:tgtEl>
                                        <p:attrNameLst>
                                          <p:attrName>style.visibility</p:attrName>
                                        </p:attrNameLst>
                                      </p:cBhvr>
                                      <p:to>
                                        <p:strVal val="hidden"/>
                                      </p:to>
                                    </p:set>
                                  </p:childTnLst>
                                </p:cTn>
                              </p:par>
                              <p:par>
                                <p:cTn id="232" presetID="22" presetClass="exit" presetSubtype="2" fill="hold" grpId="1" nodeType="withEffect">
                                  <p:stCondLst>
                                    <p:cond delay="8750"/>
                                  </p:stCondLst>
                                  <p:childTnLst>
                                    <p:animEffect transition="out" filter="wipe(right)">
                                      <p:cBhvr>
                                        <p:cTn id="233" dur="1500"/>
                                        <p:tgtEl>
                                          <p:spTgt spid="82"/>
                                        </p:tgtEl>
                                      </p:cBhvr>
                                    </p:animEffect>
                                    <p:set>
                                      <p:cBhvr>
                                        <p:cTn id="234" dur="1" fill="hold">
                                          <p:stCondLst>
                                            <p:cond delay="1499"/>
                                          </p:stCondLst>
                                        </p:cTn>
                                        <p:tgtEl>
                                          <p:spTgt spid="82"/>
                                        </p:tgtEl>
                                        <p:attrNameLst>
                                          <p:attrName>style.visibility</p:attrName>
                                        </p:attrNameLst>
                                      </p:cBhvr>
                                      <p:to>
                                        <p:strVal val="hidden"/>
                                      </p:to>
                                    </p:set>
                                  </p:childTnLst>
                                </p:cTn>
                              </p:par>
                              <p:par>
                                <p:cTn id="235" presetID="22" presetClass="exit" presetSubtype="2" fill="hold" grpId="1" nodeType="withEffect">
                                  <p:stCondLst>
                                    <p:cond delay="10000"/>
                                  </p:stCondLst>
                                  <p:childTnLst>
                                    <p:animEffect transition="out" filter="wipe(right)">
                                      <p:cBhvr>
                                        <p:cTn id="236" dur="1500"/>
                                        <p:tgtEl>
                                          <p:spTgt spid="72"/>
                                        </p:tgtEl>
                                      </p:cBhvr>
                                    </p:animEffect>
                                    <p:set>
                                      <p:cBhvr>
                                        <p:cTn id="237" dur="1" fill="hold">
                                          <p:stCondLst>
                                            <p:cond delay="1499"/>
                                          </p:stCondLst>
                                        </p:cTn>
                                        <p:tgtEl>
                                          <p:spTgt spid="72"/>
                                        </p:tgtEl>
                                        <p:attrNameLst>
                                          <p:attrName>style.visibility</p:attrName>
                                        </p:attrNameLst>
                                      </p:cBhvr>
                                      <p:to>
                                        <p:strVal val="hidden"/>
                                      </p:to>
                                    </p:set>
                                  </p:childTnLst>
                                </p:cTn>
                              </p:par>
                              <p:par>
                                <p:cTn id="238" presetID="22" presetClass="entr" presetSubtype="8" fill="hold" grpId="2" nodeType="withEffect">
                                  <p:stCondLst>
                                    <p:cond delay="9000"/>
                                  </p:stCondLst>
                                  <p:childTnLst>
                                    <p:set>
                                      <p:cBhvr>
                                        <p:cTn id="239" dur="1" fill="hold">
                                          <p:stCondLst>
                                            <p:cond delay="0"/>
                                          </p:stCondLst>
                                        </p:cTn>
                                        <p:tgtEl>
                                          <p:spTgt spid="79"/>
                                        </p:tgtEl>
                                        <p:attrNameLst>
                                          <p:attrName>style.visibility</p:attrName>
                                        </p:attrNameLst>
                                      </p:cBhvr>
                                      <p:to>
                                        <p:strVal val="visible"/>
                                      </p:to>
                                    </p:set>
                                    <p:animEffect transition="in" filter="wipe(left)">
                                      <p:cBhvr>
                                        <p:cTn id="240" dur="1500"/>
                                        <p:tgtEl>
                                          <p:spTgt spid="79"/>
                                        </p:tgtEl>
                                      </p:cBhvr>
                                    </p:animEffect>
                                  </p:childTnLst>
                                </p:cTn>
                              </p:par>
                              <p:par>
                                <p:cTn id="241" presetID="22" presetClass="entr" presetSubtype="8" fill="hold" grpId="2" nodeType="withEffect">
                                  <p:stCondLst>
                                    <p:cond delay="10000"/>
                                  </p:stCondLst>
                                  <p:childTnLst>
                                    <p:set>
                                      <p:cBhvr>
                                        <p:cTn id="242" dur="1" fill="hold">
                                          <p:stCondLst>
                                            <p:cond delay="0"/>
                                          </p:stCondLst>
                                        </p:cTn>
                                        <p:tgtEl>
                                          <p:spTgt spid="75"/>
                                        </p:tgtEl>
                                        <p:attrNameLst>
                                          <p:attrName>style.visibility</p:attrName>
                                        </p:attrNameLst>
                                      </p:cBhvr>
                                      <p:to>
                                        <p:strVal val="visible"/>
                                      </p:to>
                                    </p:set>
                                    <p:animEffect transition="in" filter="wipe(left)">
                                      <p:cBhvr>
                                        <p:cTn id="243" dur="1500"/>
                                        <p:tgtEl>
                                          <p:spTgt spid="75"/>
                                        </p:tgtEl>
                                      </p:cBhvr>
                                    </p:animEffect>
                                  </p:childTnLst>
                                </p:cTn>
                              </p:par>
                              <p:par>
                                <p:cTn id="244" presetID="22" presetClass="entr" presetSubtype="8" fill="hold" grpId="2" nodeType="withEffect">
                                  <p:stCondLst>
                                    <p:cond delay="10250"/>
                                  </p:stCondLst>
                                  <p:childTnLst>
                                    <p:set>
                                      <p:cBhvr>
                                        <p:cTn id="245" dur="1" fill="hold">
                                          <p:stCondLst>
                                            <p:cond delay="0"/>
                                          </p:stCondLst>
                                        </p:cTn>
                                        <p:tgtEl>
                                          <p:spTgt spid="81"/>
                                        </p:tgtEl>
                                        <p:attrNameLst>
                                          <p:attrName>style.visibility</p:attrName>
                                        </p:attrNameLst>
                                      </p:cBhvr>
                                      <p:to>
                                        <p:strVal val="visible"/>
                                      </p:to>
                                    </p:set>
                                    <p:animEffect transition="in" filter="wipe(left)">
                                      <p:cBhvr>
                                        <p:cTn id="246" dur="1500"/>
                                        <p:tgtEl>
                                          <p:spTgt spid="81"/>
                                        </p:tgtEl>
                                      </p:cBhvr>
                                    </p:animEffect>
                                  </p:childTnLst>
                                </p:cTn>
                              </p:par>
                              <p:par>
                                <p:cTn id="247" presetID="22" presetClass="entr" presetSubtype="2" fill="hold" grpId="2" nodeType="withEffect">
                                  <p:stCondLst>
                                    <p:cond delay="10750"/>
                                  </p:stCondLst>
                                  <p:childTnLst>
                                    <p:set>
                                      <p:cBhvr>
                                        <p:cTn id="248" dur="1" fill="hold">
                                          <p:stCondLst>
                                            <p:cond delay="0"/>
                                          </p:stCondLst>
                                        </p:cTn>
                                        <p:tgtEl>
                                          <p:spTgt spid="84"/>
                                        </p:tgtEl>
                                        <p:attrNameLst>
                                          <p:attrName>style.visibility</p:attrName>
                                        </p:attrNameLst>
                                      </p:cBhvr>
                                      <p:to>
                                        <p:strVal val="visible"/>
                                      </p:to>
                                    </p:set>
                                    <p:animEffect transition="in" filter="wipe(right)">
                                      <p:cBhvr>
                                        <p:cTn id="249" dur="1500"/>
                                        <p:tgtEl>
                                          <p:spTgt spid="84"/>
                                        </p:tgtEl>
                                      </p:cBhvr>
                                    </p:animEffect>
                                  </p:childTnLst>
                                </p:cTn>
                              </p:par>
                              <p:par>
                                <p:cTn id="250" presetID="22" presetClass="entr" presetSubtype="8" fill="hold" grpId="2" nodeType="withEffect">
                                  <p:stCondLst>
                                    <p:cond delay="11000"/>
                                  </p:stCondLst>
                                  <p:childTnLst>
                                    <p:set>
                                      <p:cBhvr>
                                        <p:cTn id="251" dur="1" fill="hold">
                                          <p:stCondLst>
                                            <p:cond delay="0"/>
                                          </p:stCondLst>
                                        </p:cTn>
                                        <p:tgtEl>
                                          <p:spTgt spid="82"/>
                                        </p:tgtEl>
                                        <p:attrNameLst>
                                          <p:attrName>style.visibility</p:attrName>
                                        </p:attrNameLst>
                                      </p:cBhvr>
                                      <p:to>
                                        <p:strVal val="visible"/>
                                      </p:to>
                                    </p:set>
                                    <p:animEffect transition="in" filter="wipe(left)">
                                      <p:cBhvr>
                                        <p:cTn id="252" dur="1500"/>
                                        <p:tgtEl>
                                          <p:spTgt spid="82"/>
                                        </p:tgtEl>
                                      </p:cBhvr>
                                    </p:animEffect>
                                  </p:childTnLst>
                                </p:cTn>
                              </p:par>
                              <p:par>
                                <p:cTn id="253" presetID="22" presetClass="entr" presetSubtype="8" fill="hold" grpId="2" nodeType="withEffect">
                                  <p:stCondLst>
                                    <p:cond delay="17000"/>
                                  </p:stCondLst>
                                  <p:childTnLst>
                                    <p:set>
                                      <p:cBhvr>
                                        <p:cTn id="254" dur="1" fill="hold">
                                          <p:stCondLst>
                                            <p:cond delay="0"/>
                                          </p:stCondLst>
                                        </p:cTn>
                                        <p:tgtEl>
                                          <p:spTgt spid="118"/>
                                        </p:tgtEl>
                                        <p:attrNameLst>
                                          <p:attrName>style.visibility</p:attrName>
                                        </p:attrNameLst>
                                      </p:cBhvr>
                                      <p:to>
                                        <p:strVal val="visible"/>
                                      </p:to>
                                    </p:set>
                                    <p:animEffect transition="in" filter="wipe(left)">
                                      <p:cBhvr>
                                        <p:cTn id="255" dur="1500"/>
                                        <p:tgtEl>
                                          <p:spTgt spid="118"/>
                                        </p:tgtEl>
                                      </p:cBhvr>
                                    </p:animEffect>
                                  </p:childTnLst>
                                </p:cTn>
                              </p:par>
                              <p:par>
                                <p:cTn id="256" presetID="22" presetClass="entr" presetSubtype="8" fill="hold" grpId="2" nodeType="withEffect">
                                  <p:stCondLst>
                                    <p:cond delay="11750"/>
                                  </p:stCondLst>
                                  <p:childTnLst>
                                    <p:set>
                                      <p:cBhvr>
                                        <p:cTn id="257" dur="1" fill="hold">
                                          <p:stCondLst>
                                            <p:cond delay="0"/>
                                          </p:stCondLst>
                                        </p:cTn>
                                        <p:tgtEl>
                                          <p:spTgt spid="72"/>
                                        </p:tgtEl>
                                        <p:attrNameLst>
                                          <p:attrName>style.visibility</p:attrName>
                                        </p:attrNameLst>
                                      </p:cBhvr>
                                      <p:to>
                                        <p:strVal val="visible"/>
                                      </p:to>
                                    </p:set>
                                    <p:animEffect transition="in" filter="wipe(left)">
                                      <p:cBhvr>
                                        <p:cTn id="258" dur="1500"/>
                                        <p:tgtEl>
                                          <p:spTgt spid="72"/>
                                        </p:tgtEl>
                                      </p:cBhvr>
                                    </p:animEffect>
                                  </p:childTnLst>
                                </p:cTn>
                              </p:par>
                              <p:par>
                                <p:cTn id="259" presetID="22" presetClass="entr" presetSubtype="8" fill="hold" grpId="0" nodeType="withEffect">
                                  <p:stCondLst>
                                    <p:cond delay="1750"/>
                                  </p:stCondLst>
                                  <p:childTnLst>
                                    <p:set>
                                      <p:cBhvr>
                                        <p:cTn id="260" dur="1" fill="hold">
                                          <p:stCondLst>
                                            <p:cond delay="0"/>
                                          </p:stCondLst>
                                        </p:cTn>
                                        <p:tgtEl>
                                          <p:spTgt spid="65"/>
                                        </p:tgtEl>
                                        <p:attrNameLst>
                                          <p:attrName>style.visibility</p:attrName>
                                        </p:attrNameLst>
                                      </p:cBhvr>
                                      <p:to>
                                        <p:strVal val="visible"/>
                                      </p:to>
                                    </p:set>
                                    <p:animEffect transition="in" filter="wipe(left)">
                                      <p:cBhvr>
                                        <p:cTn id="261" dur="1400"/>
                                        <p:tgtEl>
                                          <p:spTgt spid="65"/>
                                        </p:tgtEl>
                                      </p:cBhvr>
                                    </p:animEffect>
                                  </p:childTnLst>
                                </p:cTn>
                              </p:par>
                              <p:par>
                                <p:cTn id="262" presetID="22" presetClass="exit" presetSubtype="2" fill="hold" grpId="1" nodeType="withEffect">
                                  <p:stCondLst>
                                    <p:cond delay="6250"/>
                                  </p:stCondLst>
                                  <p:childTnLst>
                                    <p:animEffect transition="out" filter="wipe(right)">
                                      <p:cBhvr>
                                        <p:cTn id="263" dur="1500"/>
                                        <p:tgtEl>
                                          <p:spTgt spid="65"/>
                                        </p:tgtEl>
                                      </p:cBhvr>
                                    </p:animEffect>
                                    <p:set>
                                      <p:cBhvr>
                                        <p:cTn id="264" dur="1" fill="hold">
                                          <p:stCondLst>
                                            <p:cond delay="1499"/>
                                          </p:stCondLst>
                                        </p:cTn>
                                        <p:tgtEl>
                                          <p:spTgt spid="65"/>
                                        </p:tgtEl>
                                        <p:attrNameLst>
                                          <p:attrName>style.visibility</p:attrName>
                                        </p:attrNameLst>
                                      </p:cBhvr>
                                      <p:to>
                                        <p:strVal val="hidden"/>
                                      </p:to>
                                    </p:set>
                                  </p:childTnLst>
                                </p:cTn>
                              </p:par>
                              <p:par>
                                <p:cTn id="265" presetID="22" presetClass="entr" presetSubtype="8" fill="hold" grpId="2" nodeType="withEffect">
                                  <p:stCondLst>
                                    <p:cond delay="10500"/>
                                  </p:stCondLst>
                                  <p:childTnLst>
                                    <p:set>
                                      <p:cBhvr>
                                        <p:cTn id="266" dur="1" fill="hold">
                                          <p:stCondLst>
                                            <p:cond delay="0"/>
                                          </p:stCondLst>
                                        </p:cTn>
                                        <p:tgtEl>
                                          <p:spTgt spid="65"/>
                                        </p:tgtEl>
                                        <p:attrNameLst>
                                          <p:attrName>style.visibility</p:attrName>
                                        </p:attrNameLst>
                                      </p:cBhvr>
                                      <p:to>
                                        <p:strVal val="visible"/>
                                      </p:to>
                                    </p:set>
                                    <p:animEffect transition="in" filter="wipe(left)">
                                      <p:cBhvr>
                                        <p:cTn id="267"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2" grpId="2" animBg="1"/>
      <p:bldP spid="117" grpId="0" animBg="1"/>
      <p:bldP spid="117" grpId="1" animBg="1"/>
      <p:bldP spid="118" grpId="0" animBg="1"/>
      <p:bldP spid="118" grpId="1" animBg="1"/>
      <p:bldP spid="118" grpId="2"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945567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917475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0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8273513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0480137"/>
      </p:ext>
    </p:extLst>
  </p:cSld>
  <p:clrMapOvr>
    <a:masterClrMapping/>
  </p:clrMapOvr>
  <p:transition>
    <p:fade/>
  </p:transition>
  <p:hf sldNum="0"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2704894538"/>
      </p:ext>
    </p:extLst>
  </p:cSld>
  <p:clrMapOvr>
    <a:masterClrMapping/>
  </p:clrMapOvr>
  <p:transition>
    <p:fade/>
  </p:transition>
  <p:hf sldNum="0" hdr="0" dt="0"/>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75326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24091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31" name="Imag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273961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108634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1718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51704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58236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207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pic>
        <p:nvPicPr>
          <p:cNvPr id="5" name="Imag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70761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798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4"/>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0045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2565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4652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472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3269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37069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3"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5"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2376525938"/>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29568382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60"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6" y="1612902"/>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308321654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28428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078974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Code slid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825625"/>
            <a:ext cx="11975431"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2019299"/>
            <a:ext cx="10515600" cy="4157663"/>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9477994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Code slide fullpag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14300"/>
            <a:ext cx="11975431" cy="6791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hasCustomPrompt="1"/>
          </p:nvPr>
        </p:nvSpPr>
        <p:spPr>
          <a:xfrm>
            <a:off x="635000" y="457200"/>
            <a:ext cx="11290300" cy="6019799"/>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2018206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681283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49526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0994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60C446-6CB1-44A3-A74E-6FB4AF0231F5}" type="datetimeFigureOut">
              <a:rPr lang="en-US" smtClean="0"/>
              <a:t>9/14/2018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3A142A-D24A-413B-90C5-E160E7C05A0A}" type="slidenum">
              <a:rPr lang="en-US" smtClean="0"/>
              <a:t>‹#›</a:t>
            </a:fld>
            <a:endParaRPr lang="en-US"/>
          </a:p>
        </p:txBody>
      </p:sp>
    </p:spTree>
    <p:extLst>
      <p:ext uri="{BB962C8B-B14F-4D97-AF65-F5344CB8AC3E}">
        <p14:creationId xmlns:p14="http://schemas.microsoft.com/office/powerpoint/2010/main" val="113598000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06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861646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9042924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1854957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03110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994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pic>
        <p:nvPicPr>
          <p:cNvPr id="44" name="Image 6" descr="Log_AXIANS_CRVB.jpg">
            <a:extLst>
              <a:ext uri="{FF2B5EF4-FFF2-40B4-BE49-F238E27FC236}">
                <a16:creationId xmlns:a16="http://schemas.microsoft.com/office/drawing/2014/main" id="{FCC66C4E-ED9E-46A4-8FEA-72EC6EDBE1CA}"/>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6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62991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59994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457004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575348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683813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943135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a:p>
        </p:txBody>
      </p:sp>
    </p:spTree>
    <p:extLst>
      <p:ext uri="{BB962C8B-B14F-4D97-AF65-F5344CB8AC3E}">
        <p14:creationId xmlns:p14="http://schemas.microsoft.com/office/powerpoint/2010/main" val="2958189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a:p>
        </p:txBody>
      </p:sp>
    </p:spTree>
    <p:extLst>
      <p:ext uri="{BB962C8B-B14F-4D97-AF65-F5344CB8AC3E}">
        <p14:creationId xmlns:p14="http://schemas.microsoft.com/office/powerpoint/2010/main" val="1194749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err="1"/>
              <a:t>titel</a:t>
            </a:r>
            <a:endParaRPr lang="fr-FR"/>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a:p>
        </p:txBody>
      </p:sp>
    </p:spTree>
    <p:extLst>
      <p:ext uri="{BB962C8B-B14F-4D97-AF65-F5344CB8AC3E}">
        <p14:creationId xmlns:p14="http://schemas.microsoft.com/office/powerpoint/2010/main" val="2603097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335327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817EA76E-BD62-42B7-BE2E-2B8DA50FD0C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099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726938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a:latin typeface="Arial" panose="020B0604020202020204" pitchFamily="34" charset="0"/>
                <a:cs typeface="Arial" panose="020B0604020202020204" pitchFamily="34" charset="0"/>
              </a:rPr>
              <a:t>THE BEST OF TECHNOLOGY</a:t>
            </a:r>
            <a:br>
              <a:rPr lang="fr-FR" sz="3733" b="1">
                <a:latin typeface="Arial" panose="020B0604020202020204" pitchFamily="34" charset="0"/>
                <a:cs typeface="Arial" panose="020B0604020202020204" pitchFamily="34" charset="0"/>
              </a:rPr>
            </a:br>
            <a:r>
              <a:rPr lang="fr-FR" sz="3733" b="1">
                <a:solidFill>
                  <a:schemeClr val="accent1"/>
                </a:solidFill>
                <a:latin typeface="Arial" panose="020B0604020202020204" pitchFamily="34" charset="0"/>
                <a:cs typeface="Arial" panose="020B0604020202020204" pitchFamily="34" charset="0"/>
              </a:rPr>
              <a:t>WITH A HUMAN TOUCH</a:t>
            </a:r>
            <a:endParaRPr lang="nl-NL" sz="3733"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7949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518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884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4040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78322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6052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2543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8796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13507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Tree>
    <p:extLst>
      <p:ext uri="{BB962C8B-B14F-4D97-AF65-F5344CB8AC3E}">
        <p14:creationId xmlns:p14="http://schemas.microsoft.com/office/powerpoint/2010/main" val="3654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0862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3701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873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50053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40374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562102"/>
            <a:ext cx="11653523" cy="212716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4033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075110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1"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3" y="1796853"/>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1" y="1832856"/>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2"/>
            <a:ext cx="0" cy="1313987"/>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1"/>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2" y="2104244"/>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2" y="2225484"/>
            <a:ext cx="2659303" cy="886397"/>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5" y="2530185"/>
            <a:ext cx="5996440" cy="276999"/>
          </a:xfrm>
        </p:spPr>
        <p:txBody>
          <a:bodyPr lIns="0" tIns="0" rIns="0" bIns="0" anchor="ctr"/>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9" name="Text Placeholder 7"/>
          <p:cNvSpPr>
            <a:spLocks noGrp="1"/>
          </p:cNvSpPr>
          <p:nvPr>
            <p:ph type="body" sz="quarter" idx="13"/>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421972461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1"/>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3"/>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9" y="1796852"/>
            <a:ext cx="1789252" cy="1737875"/>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59" y="2473079"/>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7" cy="443199"/>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5"/>
            <a:ext cx="9513267" cy="276999"/>
          </a:xfrm>
        </p:spPr>
        <p:txBody>
          <a:bodyPr lIns="0" tIns="0" rIns="0" bIns="0" anchor="t" anchorCtr="0"/>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4963494"/>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5020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6" name="Image 6" descr="Log_AXIANS_CRVB.jpg">
            <a:extLst>
              <a:ext uri="{FF2B5EF4-FFF2-40B4-BE49-F238E27FC236}">
                <a16:creationId xmlns:a16="http://schemas.microsoft.com/office/drawing/2014/main" id="{5980A5BA-309E-4C55-AC8E-1054624991D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863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3514057"/>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51"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40" y="1052514"/>
            <a:ext cx="11704637" cy="572464"/>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5312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9" y="3042119"/>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51"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934775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200" y="1757363"/>
            <a:ext cx="5650637" cy="2049195"/>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1" cy="1979068"/>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76" marR="0" lvl="0" indent="-571376" algn="l" defTabSz="913993"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5440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06" lvl="0" indent="-336006"/>
            <a:r>
              <a:rPr lang="en-US" dirty="0"/>
              <a:t>Click to edit Master text styles</a:t>
            </a:r>
          </a:p>
        </p:txBody>
      </p:sp>
    </p:spTree>
    <p:extLst>
      <p:ext uri="{BB962C8B-B14F-4D97-AF65-F5344CB8AC3E}">
        <p14:creationId xmlns:p14="http://schemas.microsoft.com/office/powerpoint/2010/main" val="22991046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3"/>
            <a:ext cx="11704637" cy="1875727"/>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663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2514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3233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2"/>
            <a:ext cx="11653523" cy="212716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0296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6" y="1562102"/>
            <a:ext cx="11653523" cy="2181452"/>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4611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562102"/>
            <a:ext cx="11653523" cy="218145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1377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pic>
        <p:nvPicPr>
          <p:cNvPr id="73" name="Image 6" descr="Log_AXIANS_CRVB.jpg">
            <a:extLst>
              <a:ext uri="{FF2B5EF4-FFF2-40B4-BE49-F238E27FC236}">
                <a16:creationId xmlns:a16="http://schemas.microsoft.com/office/drawing/2014/main" id="{54644375-FC21-4952-8EE6-C569E3B3479A}"/>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61998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204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2274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4499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25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65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6"/>
            <a:ext cx="11294896"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Tree>
    <p:extLst>
      <p:ext uri="{BB962C8B-B14F-4D97-AF65-F5344CB8AC3E}">
        <p14:creationId xmlns:p14="http://schemas.microsoft.com/office/powerpoint/2010/main" val="17847415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6"/>
            <a:ext cx="11175844"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10" y="4146553"/>
            <a:ext cx="10487801" cy="914866"/>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3016449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3" y="2084174"/>
            <a:ext cx="8067823" cy="1793105"/>
          </a:xfrm>
          <a:noFill/>
        </p:spPr>
        <p:txBody>
          <a:bodyPr wrap="square" tIns="91440" bIns="91440" anchor="t" anchorCtr="0">
            <a:noAutofit/>
          </a:bodyPr>
          <a:lstStyle>
            <a:lvl1pPr>
              <a:defRPr sz="5880" spc="-99"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314424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182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20"/>
            <a:ext cx="11653523" cy="395309"/>
          </a:xfrm>
          <a:prstGeom prst="rect">
            <a:avLst/>
          </a:prstGeom>
          <a:noFill/>
          <a:ln w="12700">
            <a:noFill/>
            <a:miter lim="800000"/>
            <a:headEnd type="none" w="sm" len="sm"/>
            <a:tailEnd type="none" w="sm" len="sm"/>
          </a:ln>
          <a:effectLst/>
        </p:spPr>
        <p:txBody>
          <a:bodyPr vert="horz" wrap="square" lIns="179235" tIns="143387" rIns="179235" bIns="143387" numCol="1" anchor="t" anchorCtr="0" compatLnSpc="1">
            <a:prstTxWarp prst="textNoShape">
              <a:avLst/>
            </a:prstTxWarp>
            <a:spAutoFit/>
          </a:bodyPr>
          <a:lstStyle/>
          <a:p>
            <a:pPr marL="0" marR="0" lvl="0" indent="0" algn="l" defTabSz="913550"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3"/>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01224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pic>
        <p:nvPicPr>
          <p:cNvPr id="24" name="Image 6" descr="Log_AXIANS_CRVB.jpg">
            <a:extLst>
              <a:ext uri="{FF2B5EF4-FFF2-40B4-BE49-F238E27FC236}">
                <a16:creationId xmlns:a16="http://schemas.microsoft.com/office/drawing/2014/main" id="{14482187-C1C7-414B-ACAB-3BFA2D671BDD}"/>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399513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500600"/>
          </a:xfrm>
          <a:prstGeom prst="rect">
            <a:avLst/>
          </a:prstGeom>
        </p:spPr>
        <p:txBody>
          <a:bodyPr/>
          <a:lstStyle>
            <a:lvl1pPr marL="284673" indent="-28467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3" indent="-27534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86" indent="-28467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92" indent="-22400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94" indent="-22400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6651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5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620373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69679587"/>
      </p:ext>
    </p:extLst>
  </p:cSld>
  <p:clrMapOvr>
    <a:masterClrMapping/>
  </p:clrMapOvr>
  <p:transition>
    <p:fade/>
  </p:transition>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7" y="1905002"/>
            <a:ext cx="6164043" cy="1329595"/>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14" indent="-223789">
              <a:defRPr sz="1200">
                <a:solidFill>
                  <a:schemeClr val="tx1"/>
                </a:solidFill>
              </a:defRPr>
            </a:lvl3pPr>
            <a:lvl4pPr marL="509478" indent="-165064">
              <a:defRPr sz="1100">
                <a:solidFill>
                  <a:schemeClr val="tx1"/>
                </a:solidFill>
              </a:defRPr>
            </a:lvl4pPr>
            <a:lvl5pPr marL="974514" indent="-223789">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5" cy="492443"/>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8" y="1475441"/>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48322486"/>
      </p:ext>
    </p:extLst>
  </p:cSld>
  <p:clrMapOvr>
    <a:masterClrMapping/>
  </p:clrMapOvr>
  <p:transition>
    <p:fade/>
  </p:transition>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FA15A317-E1FD-4430-9064-36E69D31F355}" type="datetimeFigureOut">
              <a:rPr lang="sv-SE" smtClean="0"/>
              <a:t>2018-09-14</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pic>
        <p:nvPicPr>
          <p:cNvPr id="10" name="Bildobjekt 9"/>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11" name="Bildobjekt 10"/>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30651990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FA15A317-E1FD-4430-9064-36E69D31F355}" type="datetimeFigureOut">
              <a:rPr lang="sv-SE" smtClean="0"/>
              <a:t>2018-09-14</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937286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dirty="0"/>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A15A317-E1FD-4430-9064-36E69D31F355}" type="datetimeFigureOut">
              <a:rPr lang="sv-SE" smtClean="0"/>
              <a:t>2018-09-14</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37868453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A15A317-E1FD-4430-9064-36E69D31F355}" type="datetimeFigureOut">
              <a:rPr lang="sv-SE" smtClean="0"/>
              <a:t>2018-09-14</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68195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A15A317-E1FD-4430-9064-36E69D31F355}" type="datetimeFigureOut">
              <a:rPr lang="sv-SE" smtClean="0"/>
              <a:t>2018-09-14</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00248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A15A317-E1FD-4430-9064-36E69D31F355}" type="datetimeFigureOut">
              <a:rPr lang="sv-SE" smtClean="0"/>
              <a:t>2018-09-14</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4313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3683" y="6187924"/>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1051920F-747A-4F43-B8FF-C834C64AE6BB}"/>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88282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A15A317-E1FD-4430-9064-36E69D31F355}" type="datetimeFigureOut">
              <a:rPr lang="sv-SE" smtClean="0"/>
              <a:t>2018-09-14</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9585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2018-09-14</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26131039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2018-09-14</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1784134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FBD22349-5E18-4989-94A1-75AC9DB5DB2C}" type="datetimeFigureOut">
              <a:rPr lang="sv-SE" smtClean="0"/>
              <a:t>2018-09-14</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17545314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6148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92267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5022201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644896383"/>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8608611"/>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399377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a:t>Click pour rajouter du texte</a:t>
            </a:r>
          </a:p>
        </p:txBody>
      </p:sp>
      <p:pic>
        <p:nvPicPr>
          <p:cNvPr id="54" name="Image 6" descr="Log_AXIANS_CRVB.jpg">
            <a:extLst>
              <a:ext uri="{FF2B5EF4-FFF2-40B4-BE49-F238E27FC236}">
                <a16:creationId xmlns:a16="http://schemas.microsoft.com/office/drawing/2014/main" id="{286F3FAE-E456-4F8A-ADE8-FAB0F9239498}"/>
              </a:ext>
            </a:extLst>
          </p:cNvPr>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859632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50634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7755580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74092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424776126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39306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99057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5681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9266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959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95778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image" Target="../media/image1.emf"/><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image" Target="../media/image33.png"/><Relationship Id="rId2" Type="http://schemas.openxmlformats.org/officeDocument/2006/relationships/slideLayout" Target="../slideLayouts/slideLayout167.xml"/><Relationship Id="rId16" Type="http://schemas.openxmlformats.org/officeDocument/2006/relationships/theme" Target="../theme/theme10.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image" Target="../media/image3.emf"/><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jpe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file://localhost/Users/Lisa/Documents/Travail/1-%20Dossiers/MARS%202015/Masque%20AXIANS%20-%20Devis%20envoye/puceAxiansHD.png" TargetMode="Externa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3.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image" Target="../media/image2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5" Type="http://schemas.openxmlformats.org/officeDocument/2006/relationships/theme" Target="../theme/theme6.xml"/><Relationship Id="rId4"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image" Target="../media/image24.pn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image" Target="../media/image10.jpeg"/><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image" Target="file://localhost/Users/Lisa/Documents/Travail/1-%20Dossiers/MARS%202015/Masque%20AXIANS%20-%20Devis%20envoye/puceAxiansHD.png" TargetMode="Externa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image" Target="../media/image9.png"/><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theme" Target="../theme/theme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image" Target="../media/image2.jp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image" Target="../media/image24.png"/><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theme" Target="../theme/theme9.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a:p>
            <a:pPr lvl="4"/>
            <a:r>
              <a:rPr lang="en-GB" err="1"/>
              <a:t>Cinquième</a:t>
            </a:r>
            <a:r>
              <a:rPr lang="en-GB"/>
              <a:t> </a:t>
            </a:r>
            <a:r>
              <a:rPr lang="en-GB" err="1"/>
              <a:t>niveau</a:t>
            </a:r>
            <a:endParaRPr lang="en-GB"/>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err="1"/>
              <a:t>Modifiez</a:t>
            </a:r>
            <a:r>
              <a:rPr lang="en-GB"/>
              <a:t> le style du titre</a:t>
            </a:r>
          </a:p>
        </p:txBody>
      </p:sp>
      <p:pic>
        <p:nvPicPr>
          <p:cNvPr id="9" name="Image 6" descr="Log_AXIANS_CRVB.jpg">
            <a:extLst>
              <a:ext uri="{FF2B5EF4-FFF2-40B4-BE49-F238E27FC236}">
                <a16:creationId xmlns:a16="http://schemas.microsoft.com/office/drawing/2014/main" id="{52BBB6B0-0EA1-43F7-BC1E-4858E398203D}"/>
              </a:ext>
            </a:extLst>
          </p:cNvPr>
          <p:cNvPicPr>
            <a:picLocks noChangeAspect="1"/>
          </p:cNvPicPr>
          <p:nvPr userDrawn="1"/>
        </p:nvPicPr>
        <p:blipFill>
          <a:blip r:embed="rId1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748369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5"/>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6"/>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pic>
        <p:nvPicPr>
          <p:cNvPr id="7" name="Imag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416302207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8"/>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9"/>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157705"/>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2" r:link="rId23"/>
              </a:buBlip>
            </a:pPr>
            <a:r>
              <a:rPr lang="fr-FR"/>
              <a:t>First </a:t>
            </a:r>
            <a:r>
              <a:rPr lang="fr-FR" err="1"/>
              <a:t>level</a:t>
            </a:r>
            <a:r>
              <a:rPr lang="fr-FR"/>
              <a:t> ARIAL size 16 pt</a:t>
            </a:r>
          </a:p>
          <a:p>
            <a:pPr lvl="1"/>
            <a:r>
              <a:rPr lang="fr-FR"/>
              <a:t>Second </a:t>
            </a:r>
            <a:r>
              <a:rPr lang="fr-FR" err="1"/>
              <a:t>level</a:t>
            </a:r>
            <a:r>
              <a:rPr lang="fr-FR"/>
              <a:t> ARIAL size 14 pt</a:t>
            </a:r>
          </a:p>
          <a:p>
            <a:pPr lvl="2"/>
            <a:r>
              <a:rPr lang="fr-FR" err="1"/>
              <a:t>Third</a:t>
            </a:r>
            <a:r>
              <a:rPr lang="fr-FR"/>
              <a:t> </a:t>
            </a:r>
            <a:r>
              <a:rPr lang="fr-FR" err="1"/>
              <a:t>level</a:t>
            </a:r>
            <a:r>
              <a:rPr lang="fr-FR"/>
              <a:t> ARIAL 12 pt</a:t>
            </a:r>
          </a:p>
          <a:p>
            <a:pPr lvl="3"/>
            <a:r>
              <a:rPr lang="fr-FR" err="1"/>
              <a:t>Fourth</a:t>
            </a:r>
            <a:r>
              <a:rPr lang="fr-FR"/>
              <a:t> </a:t>
            </a:r>
            <a:r>
              <a:rPr lang="fr-FR" err="1"/>
              <a:t>level</a:t>
            </a:r>
            <a:r>
              <a:rPr lang="fr-FR"/>
              <a:t> ARIAL size 11 pt</a:t>
            </a:r>
          </a:p>
        </p:txBody>
      </p:sp>
      <p:pic>
        <p:nvPicPr>
          <p:cNvPr id="7" name="Image 6" descr="Log_AXIANS_CRVB.jpg"/>
          <p:cNvPicPr>
            <a:picLocks noChangeAspect="1"/>
          </p:cNvPicPr>
          <p:nvPr userDrawn="1"/>
        </p:nvPicPr>
        <p:blipFill>
          <a:blip r:embed="rId24"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a:latin typeface="Arial"/>
              <a:cs typeface="Arial"/>
            </a:endParaRPr>
          </a:p>
        </p:txBody>
      </p:sp>
      <p:pic>
        <p:nvPicPr>
          <p:cNvPr id="10" name="Image 9" descr="Log_AXIANS_CRVB.jpg"/>
          <p:cNvPicPr>
            <a:picLocks noChangeAspect="1"/>
          </p:cNvPicPr>
          <p:nvPr userDrawn="1"/>
        </p:nvPicPr>
        <p:blipFill>
          <a:blip r:embed="rId25">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2079139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5" r:id="rId20"/>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2" r:link="rId23"/>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506289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4"/>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5"/>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554939"/>
            <a:ext cx="11653521" cy="218145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50" y="2991036"/>
            <a:ext cx="6858623" cy="876557"/>
          </a:xfrm>
          <a:prstGeom prst="rect">
            <a:avLst/>
          </a:prstGeom>
        </p:spPr>
      </p:pic>
    </p:spTree>
    <p:extLst>
      <p:ext uri="{BB962C8B-B14F-4D97-AF65-F5344CB8AC3E}">
        <p14:creationId xmlns:p14="http://schemas.microsoft.com/office/powerpoint/2010/main" val="2006807858"/>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Lst>
  <p:transition>
    <p:fade/>
  </p:transition>
  <p:txStyles>
    <p:titleStyle>
      <a:lvl1pPr algn="l" defTabSz="913993"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06" marR="0" indent="-336006" algn="l" defTabSz="913993"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56" marR="0" indent="-236449" algn="l" defTabSz="913993"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16"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21"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28"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480"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478"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476"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472"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93" rtl="0" eaLnBrk="1" latinLnBrk="0" hangingPunct="1">
        <a:defRPr sz="1765" kern="1200">
          <a:solidFill>
            <a:schemeClr val="tx1"/>
          </a:solidFill>
          <a:latin typeface="+mn-lt"/>
          <a:ea typeface="+mn-ea"/>
          <a:cs typeface="+mn-cs"/>
        </a:defRPr>
      </a:lvl1pPr>
      <a:lvl2pPr marL="456995" algn="l" defTabSz="913993" rtl="0" eaLnBrk="1" latinLnBrk="0" hangingPunct="1">
        <a:defRPr sz="1765" kern="1200">
          <a:solidFill>
            <a:schemeClr val="tx1"/>
          </a:solidFill>
          <a:latin typeface="+mn-lt"/>
          <a:ea typeface="+mn-ea"/>
          <a:cs typeface="+mn-cs"/>
        </a:defRPr>
      </a:lvl2pPr>
      <a:lvl3pPr marL="913993" algn="l" defTabSz="913993" rtl="0" eaLnBrk="1" latinLnBrk="0" hangingPunct="1">
        <a:defRPr sz="1765" kern="1200">
          <a:solidFill>
            <a:schemeClr val="tx1"/>
          </a:solidFill>
          <a:latin typeface="+mn-lt"/>
          <a:ea typeface="+mn-ea"/>
          <a:cs typeface="+mn-cs"/>
        </a:defRPr>
      </a:lvl3pPr>
      <a:lvl4pPr marL="1370990" algn="l" defTabSz="913993" rtl="0" eaLnBrk="1" latinLnBrk="0" hangingPunct="1">
        <a:defRPr sz="1765" kern="1200">
          <a:solidFill>
            <a:schemeClr val="tx1"/>
          </a:solidFill>
          <a:latin typeface="+mn-lt"/>
          <a:ea typeface="+mn-ea"/>
          <a:cs typeface="+mn-cs"/>
        </a:defRPr>
      </a:lvl4pPr>
      <a:lvl5pPr marL="1827986" algn="l" defTabSz="913993" rtl="0" eaLnBrk="1" latinLnBrk="0" hangingPunct="1">
        <a:defRPr sz="1765" kern="1200">
          <a:solidFill>
            <a:schemeClr val="tx1"/>
          </a:solidFill>
          <a:latin typeface="+mn-lt"/>
          <a:ea typeface="+mn-ea"/>
          <a:cs typeface="+mn-cs"/>
        </a:defRPr>
      </a:lvl5pPr>
      <a:lvl6pPr marL="2284983" algn="l" defTabSz="913993" rtl="0" eaLnBrk="1" latinLnBrk="0" hangingPunct="1">
        <a:defRPr sz="1765" kern="1200">
          <a:solidFill>
            <a:schemeClr val="tx1"/>
          </a:solidFill>
          <a:latin typeface="+mn-lt"/>
          <a:ea typeface="+mn-ea"/>
          <a:cs typeface="+mn-cs"/>
        </a:defRPr>
      </a:lvl6pPr>
      <a:lvl7pPr marL="2741979" algn="l" defTabSz="913993" rtl="0" eaLnBrk="1" latinLnBrk="0" hangingPunct="1">
        <a:defRPr sz="1765" kern="1200">
          <a:solidFill>
            <a:schemeClr val="tx1"/>
          </a:solidFill>
          <a:latin typeface="+mn-lt"/>
          <a:ea typeface="+mn-ea"/>
          <a:cs typeface="+mn-cs"/>
        </a:defRPr>
      </a:lvl7pPr>
      <a:lvl8pPr marL="3198975" algn="l" defTabSz="913993" rtl="0" eaLnBrk="1" latinLnBrk="0" hangingPunct="1">
        <a:defRPr sz="1765" kern="1200">
          <a:solidFill>
            <a:schemeClr val="tx1"/>
          </a:solidFill>
          <a:latin typeface="+mn-lt"/>
          <a:ea typeface="+mn-ea"/>
          <a:cs typeface="+mn-cs"/>
        </a:defRPr>
      </a:lvl8pPr>
      <a:lvl9pPr marL="3655974" algn="l" defTabSz="9139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A317-E1FD-4430-9064-36E69D31F355}" type="datetimeFigureOut">
              <a:rPr lang="sv-SE" smtClean="0"/>
              <a:t>2018-09-14</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23857-EF42-49B7-B1AE-BFF52E589DE0}" type="slidenum">
              <a:rPr lang="sv-SE" smtClean="0"/>
              <a:t>‹#›</a:t>
            </a:fld>
            <a:endParaRPr lang="sv-SE"/>
          </a:p>
        </p:txBody>
      </p:sp>
      <p:sp>
        <p:nvSpPr>
          <p:cNvPr id="8" name="Rektangel 7"/>
          <p:cNvSpPr/>
          <p:nvPr userDrawn="1"/>
        </p:nvSpPr>
        <p:spPr>
          <a:xfrm>
            <a:off x="0" y="0"/>
            <a:ext cx="12192000" cy="6858000"/>
          </a:xfrm>
          <a:prstGeom prst="rect">
            <a:avLst/>
          </a:prstGeom>
          <a:solidFill>
            <a:srgbClr val="0018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6514154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26EB9C9-4BCB-46E5-B3B3-09AD3677738B}" type="datetimeFigureOut">
              <a:rPr lang="sv-SE" smtClean="0"/>
              <a:pPr/>
              <a:t>2018-09-14</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325901072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869" r:id="rId4"/>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29829233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dirty="0"/>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4" r:link="rId25"/>
              </a:buBlip>
            </a:pPr>
            <a:r>
              <a:rPr lang="fr-FR" dirty="0"/>
              <a:t>First </a:t>
            </a:r>
            <a:r>
              <a:rPr lang="fr-FR" dirty="0" err="1"/>
              <a:t>level</a:t>
            </a:r>
            <a:r>
              <a:rPr lang="fr-FR" dirty="0"/>
              <a:t> ARIAL size 16 pt</a:t>
            </a:r>
          </a:p>
          <a:p>
            <a:pPr lvl="1"/>
            <a:r>
              <a:rPr lang="fr-FR" dirty="0"/>
              <a:t>Second </a:t>
            </a:r>
            <a:r>
              <a:rPr lang="fr-FR" dirty="0" err="1"/>
              <a:t>level</a:t>
            </a:r>
            <a:r>
              <a:rPr lang="fr-FR" dirty="0"/>
              <a:t> ARIAL size 14 pt</a:t>
            </a:r>
          </a:p>
          <a:p>
            <a:pPr lvl="2"/>
            <a:r>
              <a:rPr lang="fr-FR" dirty="0" err="1"/>
              <a:t>Third</a:t>
            </a:r>
            <a:r>
              <a:rPr lang="fr-FR" dirty="0"/>
              <a:t> </a:t>
            </a:r>
            <a:r>
              <a:rPr lang="fr-FR" dirty="0" err="1"/>
              <a:t>level</a:t>
            </a:r>
            <a:r>
              <a:rPr lang="fr-FR" dirty="0"/>
              <a:t> ARIAL 12 pt</a:t>
            </a:r>
          </a:p>
          <a:p>
            <a:pPr lvl="3"/>
            <a:r>
              <a:rPr lang="fr-FR" dirty="0" err="1"/>
              <a:t>Fourth</a:t>
            </a:r>
            <a:r>
              <a:rPr lang="fr-FR" dirty="0"/>
              <a:t> </a:t>
            </a:r>
            <a:r>
              <a:rPr lang="fr-FR" dirty="0" err="1"/>
              <a:t>level</a:t>
            </a:r>
            <a:r>
              <a:rPr lang="fr-FR" dirty="0"/>
              <a:t> ARIAL size 11 pt</a:t>
            </a:r>
          </a:p>
        </p:txBody>
      </p:sp>
      <p:pic>
        <p:nvPicPr>
          <p:cNvPr id="7" name="Image 6" descr="Log_AXIANS_CRVB.jpg"/>
          <p:cNvPicPr>
            <a:picLocks noChangeAspect="1"/>
          </p:cNvPicPr>
          <p:nvPr userDrawn="1"/>
        </p:nvPicPr>
        <p:blipFill>
          <a:blip r:embed="rId26"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dirty="0">
              <a:latin typeface="Arial"/>
              <a:cs typeface="Arial"/>
            </a:endParaRPr>
          </a:p>
        </p:txBody>
      </p:sp>
      <p:pic>
        <p:nvPicPr>
          <p:cNvPr id="10" name="Image 9" descr="Log_AXIANS_CRVB.jpg"/>
          <p:cNvPicPr>
            <a:picLocks noChangeAspect="1"/>
          </p:cNvPicPr>
          <p:nvPr userDrawn="1"/>
        </p:nvPicPr>
        <p:blipFill>
          <a:blip r:embed="rId27">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00458611"/>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5" r:id="rId22"/>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4" r:link="rId25"/>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44421076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8"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Layout" Target="../slideLayouts/slideLayout105.xml"/><Relationship Id="rId5" Type="http://schemas.openxmlformats.org/officeDocument/2006/relationships/image" Target="../media/image72.png"/><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79.png"/><Relationship Id="rId18" Type="http://schemas.openxmlformats.org/officeDocument/2006/relationships/image" Target="../media/image97.png"/><Relationship Id="rId3" Type="http://schemas.microsoft.com/office/2007/relationships/hdphoto" Target="../media/hdphoto1.wdp"/><Relationship Id="rId21" Type="http://schemas.openxmlformats.org/officeDocument/2006/relationships/image" Target="../media/image99.png"/><Relationship Id="rId7" Type="http://schemas.openxmlformats.org/officeDocument/2006/relationships/image" Target="../media/image88.png"/><Relationship Id="rId12" Type="http://schemas.openxmlformats.org/officeDocument/2006/relationships/image" Target="../media/image73.png"/><Relationship Id="rId17" Type="http://schemas.openxmlformats.org/officeDocument/2006/relationships/image" Target="../media/image96.png"/><Relationship Id="rId2" Type="http://schemas.openxmlformats.org/officeDocument/2006/relationships/image" Target="../media/image71.png"/><Relationship Id="rId16" Type="http://schemas.openxmlformats.org/officeDocument/2006/relationships/image" Target="../media/image95.png"/><Relationship Id="rId20" Type="http://schemas.openxmlformats.org/officeDocument/2006/relationships/image" Target="../media/image98.png"/><Relationship Id="rId1" Type="http://schemas.openxmlformats.org/officeDocument/2006/relationships/slideLayout" Target="../slideLayouts/slideLayout105.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72.png"/><Relationship Id="rId15" Type="http://schemas.openxmlformats.org/officeDocument/2006/relationships/image" Target="../media/image94.png"/><Relationship Id="rId10" Type="http://schemas.openxmlformats.org/officeDocument/2006/relationships/image" Target="../media/image91.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90.png"/><Relationship Id="rId14" Type="http://schemas.openxmlformats.org/officeDocument/2006/relationships/image" Target="../media/image93.png"/><Relationship Id="rId22" Type="http://schemas.openxmlformats.org/officeDocument/2006/relationships/image" Target="../media/image100.png"/></Relationships>
</file>

<file path=ppt/slides/_rels/slide1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103.png"/><Relationship Id="rId3" Type="http://schemas.microsoft.com/office/2007/relationships/hdphoto" Target="../media/hdphoto1.wdp"/><Relationship Id="rId7" Type="http://schemas.openxmlformats.org/officeDocument/2006/relationships/image" Target="../media/image94.png"/><Relationship Id="rId12" Type="http://schemas.openxmlformats.org/officeDocument/2006/relationships/image" Target="../media/image102.png"/><Relationship Id="rId17" Type="http://schemas.openxmlformats.org/officeDocument/2006/relationships/image" Target="../media/image107.png"/><Relationship Id="rId2" Type="http://schemas.openxmlformats.org/officeDocument/2006/relationships/image" Target="../media/image71.png"/><Relationship Id="rId16" Type="http://schemas.openxmlformats.org/officeDocument/2006/relationships/image" Target="../media/image106.png"/><Relationship Id="rId1" Type="http://schemas.openxmlformats.org/officeDocument/2006/relationships/slideLayout" Target="../slideLayouts/slideLayout105.xml"/><Relationship Id="rId6" Type="http://schemas.openxmlformats.org/officeDocument/2006/relationships/image" Target="../media/image87.png"/><Relationship Id="rId11" Type="http://schemas.openxmlformats.org/officeDocument/2006/relationships/image" Target="../media/image101.png"/><Relationship Id="rId5" Type="http://schemas.openxmlformats.org/officeDocument/2006/relationships/image" Target="../media/image72.png"/><Relationship Id="rId15" Type="http://schemas.openxmlformats.org/officeDocument/2006/relationships/image" Target="../media/image105.png"/><Relationship Id="rId10" Type="http://schemas.openxmlformats.org/officeDocument/2006/relationships/image" Target="../media/image79.png"/><Relationship Id="rId4" Type="http://schemas.openxmlformats.org/officeDocument/2006/relationships/image" Target="../media/image70.png"/><Relationship Id="rId9" Type="http://schemas.openxmlformats.org/officeDocument/2006/relationships/image" Target="../media/image73.png"/><Relationship Id="rId14" Type="http://schemas.openxmlformats.org/officeDocument/2006/relationships/image" Target="../media/image104.png"/></Relationships>
</file>

<file path=ppt/slides/_rels/slide13.xml.rels><?xml version="1.0" encoding="UTF-8" standalone="yes"?>
<Relationships xmlns="http://schemas.openxmlformats.org/package/2006/relationships"><Relationship Id="rId8" Type="http://schemas.openxmlformats.org/officeDocument/2006/relationships/image" Target="../media/image110.jpeg"/><Relationship Id="rId3" Type="http://schemas.microsoft.com/office/2007/relationships/hdphoto" Target="../media/hdphoto1.wdp"/><Relationship Id="rId7" Type="http://schemas.openxmlformats.org/officeDocument/2006/relationships/image" Target="../media/image109.jpeg"/><Relationship Id="rId2" Type="http://schemas.openxmlformats.org/officeDocument/2006/relationships/image" Target="../media/image71.png"/><Relationship Id="rId1" Type="http://schemas.openxmlformats.org/officeDocument/2006/relationships/slideLayout" Target="../slideLayouts/slideLayout105.xml"/><Relationship Id="rId6" Type="http://schemas.openxmlformats.org/officeDocument/2006/relationships/image" Target="../media/image108.jpeg"/><Relationship Id="rId5" Type="http://schemas.openxmlformats.org/officeDocument/2006/relationships/image" Target="../media/image72.png"/><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135.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176.xml"/></Relationships>
</file>

<file path=ppt/slides/_rels/slide1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76.xml"/></Relationships>
</file>

<file path=ppt/slides/_rels/slide19.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176.xml"/></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2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35.png"/><Relationship Id="rId1" Type="http://schemas.openxmlformats.org/officeDocument/2006/relationships/slideLayout" Target="../slideLayouts/slideLayout18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2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26.png"/><Relationship Id="rId7" Type="http://schemas.openxmlformats.org/officeDocument/2006/relationships/image" Target="../media/image120.png"/><Relationship Id="rId2" Type="http://schemas.openxmlformats.org/officeDocument/2006/relationships/image" Target="../media/image125.png"/><Relationship Id="rId1" Type="http://schemas.openxmlformats.org/officeDocument/2006/relationships/slideLayout" Target="../slideLayouts/slideLayout18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35.png"/><Relationship Id="rId10" Type="http://schemas.openxmlformats.org/officeDocument/2006/relationships/image" Target="../media/image123.png"/><Relationship Id="rId4" Type="http://schemas.openxmlformats.org/officeDocument/2006/relationships/image" Target="../media/image127.png"/><Relationship Id="rId9" Type="http://schemas.openxmlformats.org/officeDocument/2006/relationships/image" Target="../media/image122.png"/></Relationships>
</file>

<file path=ppt/slides/_rels/slide2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35.png"/><Relationship Id="rId7" Type="http://schemas.openxmlformats.org/officeDocument/2006/relationships/image" Target="../media/image122.png"/><Relationship Id="rId2" Type="http://schemas.openxmlformats.org/officeDocument/2006/relationships/image" Target="../media/image125.png"/><Relationship Id="rId1" Type="http://schemas.openxmlformats.org/officeDocument/2006/relationships/slideLayout" Target="../slideLayouts/slideLayout18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2.xml"/></Relationships>
</file>

<file path=ppt/slides/_rels/slide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79.png"/><Relationship Id="rId1" Type="http://schemas.openxmlformats.org/officeDocument/2006/relationships/slideLayout" Target="../slideLayouts/slideLayout82.xml"/><Relationship Id="rId4" Type="http://schemas.openxmlformats.org/officeDocument/2006/relationships/image" Target="../media/image129.png"/></Relationships>
</file>

<file path=ppt/slides/_rels/slide29.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2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35.png"/><Relationship Id="rId17" Type="http://schemas.openxmlformats.org/officeDocument/2006/relationships/image" Target="../media/image38.png"/><Relationship Id="rId2" Type="http://schemas.openxmlformats.org/officeDocument/2006/relationships/image" Target="../media/image83.png"/><Relationship Id="rId16" Type="http://schemas.openxmlformats.org/officeDocument/2006/relationships/image" Target="../media/image138.png"/><Relationship Id="rId1" Type="http://schemas.openxmlformats.org/officeDocument/2006/relationships/slideLayout" Target="../slideLayouts/slideLayout82.xml"/><Relationship Id="rId6" Type="http://schemas.openxmlformats.org/officeDocument/2006/relationships/image" Target="../media/image133.png"/><Relationship Id="rId11" Type="http://schemas.openxmlformats.org/officeDocument/2006/relationships/image" Target="../media/image79.png"/><Relationship Id="rId5" Type="http://schemas.openxmlformats.org/officeDocument/2006/relationships/image" Target="../media/image132.png"/><Relationship Id="rId15" Type="http://schemas.openxmlformats.org/officeDocument/2006/relationships/image" Target="../media/image12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39.png"/><Relationship Id="rId1" Type="http://schemas.openxmlformats.org/officeDocument/2006/relationships/slideLayout" Target="../slideLayouts/slideLayout82.xml"/><Relationship Id="rId5" Type="http://schemas.openxmlformats.org/officeDocument/2006/relationships/image" Target="../media/image141.png"/><Relationship Id="rId4" Type="http://schemas.openxmlformats.org/officeDocument/2006/relationships/image" Target="../media/image1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8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3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8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3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8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xml"/><Relationship Id="rId1" Type="http://schemas.openxmlformats.org/officeDocument/2006/relationships/slideLayout" Target="../slideLayouts/slideLayout182.xml"/></Relationships>
</file>

<file path=ppt/slides/_rels/slide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82.xml"/></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 Type="http://schemas.openxmlformats.org/officeDocument/2006/relationships/image" Target="../media/image36.pn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2" Type="http://schemas.openxmlformats.org/officeDocument/2006/relationships/notesSlide" Target="../notesSlides/notesSlide2.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43.xml"/><Relationship Id="rId6" Type="http://schemas.openxmlformats.org/officeDocument/2006/relationships/image" Target="../media/image39.png"/><Relationship Id="rId11" Type="http://schemas.openxmlformats.org/officeDocument/2006/relationships/image" Target="../media/image44.png"/><Relationship Id="rId24" Type="http://schemas.openxmlformats.org/officeDocument/2006/relationships/image" Target="../media/image57.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41.xml.rels><?xml version="1.0" encoding="UTF-8" standalone="yes"?>
<Relationships xmlns="http://schemas.openxmlformats.org/package/2006/relationships"><Relationship Id="rId8" Type="http://schemas.openxmlformats.org/officeDocument/2006/relationships/hyperlink" Target="https://github.com/axians/microservicebus-tutorial/blob/master/IntegratingWithMicroServiceBus.md" TargetMode="External"/><Relationship Id="rId3" Type="http://schemas.openxmlformats.org/officeDocument/2006/relationships/hyperlink" Target="https://github.com/axians/microservicebus-tutorial/blob/master/ManageYourDevices.md" TargetMode="External"/><Relationship Id="rId7" Type="http://schemas.openxmlformats.org/officeDocument/2006/relationships/hyperlink" Target="https://github.com/axians/microservicebus-tutorial/blob/master/ApplicationLifecycleManagement.md" TargetMode="External"/><Relationship Id="rId2" Type="http://schemas.openxmlformats.org/officeDocument/2006/relationships/hyperlink" Target="https://github.com/axians/microservicebus-tutorial/blob/master/GettingStarted.md" TargetMode="External"/><Relationship Id="rId1" Type="http://schemas.openxmlformats.org/officeDocument/2006/relationships/slideLayout" Target="../slideLayouts/slideLayout182.xml"/><Relationship Id="rId6" Type="http://schemas.openxmlformats.org/officeDocument/2006/relationships/hyperlink" Target="https://github.com/axians/microservicebus-tutorial/blob/master/InsightAndAutitLogs.md" TargetMode="External"/><Relationship Id="rId5" Type="http://schemas.openxmlformats.org/officeDocument/2006/relationships/hyperlink" Target="https://github.com/axians/microservicebus-tutorial/blob/master/WorkingWithTemplates.md" TargetMode="External"/><Relationship Id="rId4" Type="http://schemas.openxmlformats.org/officeDocument/2006/relationships/hyperlink" Target="https://github.com/axians/microservicebus-tutorial/blob/master/WorkingWithpolicies.md"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79.png"/><Relationship Id="rId2" Type="http://schemas.openxmlformats.org/officeDocument/2006/relationships/image" Target="../media/image87.png"/><Relationship Id="rId1" Type="http://schemas.openxmlformats.org/officeDocument/2006/relationships/slideLayout" Target="../slideLayouts/slideLayout8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8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35.png"/><Relationship Id="rId2" Type="http://schemas.openxmlformats.org/officeDocument/2006/relationships/image" Target="../media/image155.png"/><Relationship Id="rId1" Type="http://schemas.openxmlformats.org/officeDocument/2006/relationships/slideLayout" Target="../slideLayouts/slideLayout18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9.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65.png"/><Relationship Id="rId11" Type="http://schemas.openxmlformats.org/officeDocument/2006/relationships/image" Target="../media/image60.png"/><Relationship Id="rId5" Type="http://schemas.openxmlformats.org/officeDocument/2006/relationships/image" Target="../media/image64.png"/><Relationship Id="rId10" Type="http://schemas.openxmlformats.org/officeDocument/2006/relationships/image" Target="../media/image58.png"/><Relationship Id="rId4" Type="http://schemas.openxmlformats.org/officeDocument/2006/relationships/image" Target="../media/image63.png"/><Relationship Id="rId9"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5.xml"/><Relationship Id="rId5" Type="http://schemas.openxmlformats.org/officeDocument/2006/relationships/image" Target="../media/image7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3" Type="http://schemas.microsoft.com/office/2007/relationships/hdphoto" Target="../media/hdphoto1.wdp"/><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71.png"/><Relationship Id="rId16" Type="http://schemas.openxmlformats.org/officeDocument/2006/relationships/image" Target="../media/image83.png"/><Relationship Id="rId1" Type="http://schemas.openxmlformats.org/officeDocument/2006/relationships/slideLayout" Target="../slideLayouts/slideLayout105.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image" Target="../media/image76.png"/><Relationship Id="rId14" Type="http://schemas.openxmlformats.org/officeDocument/2006/relationships/image" Target="../media/image81.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6.png"/><Relationship Id="rId3" Type="http://schemas.microsoft.com/office/2007/relationships/hdphoto" Target="../media/hdphoto1.wdp"/><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71.png"/><Relationship Id="rId16" Type="http://schemas.openxmlformats.org/officeDocument/2006/relationships/image" Target="../media/image83.png"/><Relationship Id="rId1" Type="http://schemas.openxmlformats.org/officeDocument/2006/relationships/slideLayout" Target="../slideLayouts/slideLayout105.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6.png"/><Relationship Id="rId1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807ED9-CD91-4246-9EA0-12AD75C74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87" y="2483997"/>
            <a:ext cx="1368013" cy="1122803"/>
          </a:xfrm>
          <a:prstGeom prst="rect">
            <a:avLst/>
          </a:prstGeom>
        </p:spPr>
      </p:pic>
      <p:sp>
        <p:nvSpPr>
          <p:cNvPr id="9" name="TextBox 8">
            <a:extLst>
              <a:ext uri="{FF2B5EF4-FFF2-40B4-BE49-F238E27FC236}">
                <a16:creationId xmlns:a16="http://schemas.microsoft.com/office/drawing/2014/main" id="{FFB90D89-3DA1-4199-A817-0DD27696A071}"/>
              </a:ext>
            </a:extLst>
          </p:cNvPr>
          <p:cNvSpPr txBox="1"/>
          <p:nvPr/>
        </p:nvSpPr>
        <p:spPr>
          <a:xfrm>
            <a:off x="110509" y="3606800"/>
            <a:ext cx="5178725" cy="1384995"/>
          </a:xfrm>
          <a:prstGeom prst="rect">
            <a:avLst/>
          </a:prstGeom>
          <a:noFill/>
        </p:spPr>
        <p:txBody>
          <a:bodyPr wrap="none" rtlCol="0">
            <a:spAutoFit/>
          </a:bodyPr>
          <a:lstStyle/>
          <a:p>
            <a:r>
              <a:rPr lang="sv-SE" sz="4400" b="1" dirty="0">
                <a:solidFill>
                  <a:schemeClr val="bg1"/>
                </a:solidFill>
                <a:latin typeface="Segoe UI Light" panose="020B0502040204020203" pitchFamily="34" charset="0"/>
                <a:cs typeface="Segoe UI Light" panose="020B0502040204020203" pitchFamily="34" charset="0"/>
              </a:rPr>
              <a:t>microServiceBus.com</a:t>
            </a:r>
          </a:p>
          <a:p>
            <a:r>
              <a:rPr lang="sv-SE" sz="4000" dirty="0" err="1">
                <a:solidFill>
                  <a:schemeClr val="bg1"/>
                </a:solidFill>
                <a:latin typeface="Segoe UI Light" panose="020B0502040204020203" pitchFamily="34" charset="0"/>
                <a:cs typeface="Segoe UI Light" panose="020B0502040204020203" pitchFamily="34" charset="0"/>
              </a:rPr>
              <a:t>tutorial</a:t>
            </a:r>
            <a:endParaRPr lang="en-US"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0057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18" name="Group 117">
            <a:extLst>
              <a:ext uri="{FF2B5EF4-FFF2-40B4-BE49-F238E27FC236}">
                <a16:creationId xmlns:a16="http://schemas.microsoft.com/office/drawing/2014/main" id="{A80CBEBF-B682-43B4-A7B6-67F619286581}"/>
              </a:ext>
            </a:extLst>
          </p:cNvPr>
          <p:cNvGrpSpPr/>
          <p:nvPr/>
        </p:nvGrpSpPr>
        <p:grpSpPr>
          <a:xfrm>
            <a:off x="3485341" y="3650454"/>
            <a:ext cx="4461510" cy="1762126"/>
            <a:chOff x="7330440" y="2212975"/>
            <a:chExt cx="4461510" cy="1762126"/>
          </a:xfrm>
        </p:grpSpPr>
        <p:sp>
          <p:nvSpPr>
            <p:cNvPr id="119" name="Rectangle 118">
              <a:extLst>
                <a:ext uri="{FF2B5EF4-FFF2-40B4-BE49-F238E27FC236}">
                  <a16:creationId xmlns:a16="http://schemas.microsoft.com/office/drawing/2014/main" id="{94775B48-13D5-4982-B64A-669B1512D356}"/>
                </a:ext>
              </a:extLst>
            </p:cNvPr>
            <p:cNvSpPr/>
            <p:nvPr/>
          </p:nvSpPr>
          <p:spPr>
            <a:xfrm>
              <a:off x="7396162" y="3741738"/>
              <a:ext cx="109537" cy="233362"/>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F32D17D-AE95-4DF8-831B-9EC68BC2F996}"/>
                </a:ext>
              </a:extLst>
            </p:cNvPr>
            <p:cNvSpPr/>
            <p:nvPr/>
          </p:nvSpPr>
          <p:spPr>
            <a:xfrm>
              <a:off x="7543799" y="3670300"/>
              <a:ext cx="10953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93446C3A-20A3-42E5-81B3-06CF83540CBB}"/>
                </a:ext>
              </a:extLst>
            </p:cNvPr>
            <p:cNvSpPr/>
            <p:nvPr/>
          </p:nvSpPr>
          <p:spPr>
            <a:xfrm>
              <a:off x="7691436" y="3603625"/>
              <a:ext cx="109537"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ED359D76-F23A-419F-A6DC-716DAFE42EBE}"/>
                </a:ext>
              </a:extLst>
            </p:cNvPr>
            <p:cNvSpPr/>
            <p:nvPr/>
          </p:nvSpPr>
          <p:spPr>
            <a:xfrm>
              <a:off x="7839076"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AD0A86C1-0F61-45AF-AAC4-F2358E2F8BF8}"/>
                </a:ext>
              </a:extLst>
            </p:cNvPr>
            <p:cNvSpPr/>
            <p:nvPr/>
          </p:nvSpPr>
          <p:spPr>
            <a:xfrm>
              <a:off x="7986713"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E5978FD8-8D2B-47E0-8FF9-CF08F51632DB}"/>
                </a:ext>
              </a:extLst>
            </p:cNvPr>
            <p:cNvSpPr/>
            <p:nvPr/>
          </p:nvSpPr>
          <p:spPr>
            <a:xfrm>
              <a:off x="8134350" y="3241675"/>
              <a:ext cx="119046"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292FD743-910E-416F-ABB7-640CD1DC682C}"/>
                </a:ext>
              </a:extLst>
            </p:cNvPr>
            <p:cNvSpPr/>
            <p:nvPr/>
          </p:nvSpPr>
          <p:spPr>
            <a:xfrm>
              <a:off x="8296272" y="2898775"/>
              <a:ext cx="104761"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159D4C4D-786F-43C8-A2FE-A65431D6E237}"/>
                </a:ext>
              </a:extLst>
            </p:cNvPr>
            <p:cNvSpPr/>
            <p:nvPr/>
          </p:nvSpPr>
          <p:spPr>
            <a:xfrm>
              <a:off x="8443895"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AE0EFA7-61C9-4504-BF22-143BC6FDEE99}"/>
                </a:ext>
              </a:extLst>
            </p:cNvPr>
            <p:cNvSpPr/>
            <p:nvPr/>
          </p:nvSpPr>
          <p:spPr>
            <a:xfrm>
              <a:off x="8591532"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E415794-7DEB-4566-A931-C073698F9106}"/>
                </a:ext>
              </a:extLst>
            </p:cNvPr>
            <p:cNvSpPr/>
            <p:nvPr/>
          </p:nvSpPr>
          <p:spPr>
            <a:xfrm>
              <a:off x="8739183" y="2898775"/>
              <a:ext cx="104775"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17FB589A-4095-4821-9A54-09BC7856CB74}"/>
                </a:ext>
              </a:extLst>
            </p:cNvPr>
            <p:cNvSpPr/>
            <p:nvPr/>
          </p:nvSpPr>
          <p:spPr>
            <a:xfrm>
              <a:off x="8886820"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0326997F-22CB-49DE-9203-9FEE9449ABA5}"/>
                </a:ext>
              </a:extLst>
            </p:cNvPr>
            <p:cNvSpPr/>
            <p:nvPr/>
          </p:nvSpPr>
          <p:spPr>
            <a:xfrm>
              <a:off x="903445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6DDFB9FE-6114-402A-8CB2-D5C3A20EAB23}"/>
                </a:ext>
              </a:extLst>
            </p:cNvPr>
            <p:cNvSpPr/>
            <p:nvPr/>
          </p:nvSpPr>
          <p:spPr>
            <a:xfrm>
              <a:off x="9182080"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E23940B-8E7A-4827-A96E-4B153E3CFA04}"/>
                </a:ext>
              </a:extLst>
            </p:cNvPr>
            <p:cNvSpPr/>
            <p:nvPr/>
          </p:nvSpPr>
          <p:spPr>
            <a:xfrm>
              <a:off x="9329717"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588DE8AD-5DBC-49E5-8421-385E3095AC2B}"/>
                </a:ext>
              </a:extLst>
            </p:cNvPr>
            <p:cNvSpPr/>
            <p:nvPr/>
          </p:nvSpPr>
          <p:spPr>
            <a:xfrm>
              <a:off x="9477354"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CAEC8C0-525A-4DE0-8963-2755F8B126D7}"/>
                </a:ext>
              </a:extLst>
            </p:cNvPr>
            <p:cNvSpPr/>
            <p:nvPr/>
          </p:nvSpPr>
          <p:spPr>
            <a:xfrm>
              <a:off x="9624991"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96841E-4D2F-49AC-8922-FE509415C5CA}"/>
                </a:ext>
              </a:extLst>
            </p:cNvPr>
            <p:cNvSpPr/>
            <p:nvPr/>
          </p:nvSpPr>
          <p:spPr>
            <a:xfrm>
              <a:off x="9772628"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AE5F61D1-2657-4168-B929-CB857EE81058}"/>
                </a:ext>
              </a:extLst>
            </p:cNvPr>
            <p:cNvSpPr/>
            <p:nvPr/>
          </p:nvSpPr>
          <p:spPr>
            <a:xfrm>
              <a:off x="9920265"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D5F8A32C-E21D-46EF-8F50-0D609E6F139B}"/>
                </a:ext>
              </a:extLst>
            </p:cNvPr>
            <p:cNvSpPr/>
            <p:nvPr/>
          </p:nvSpPr>
          <p:spPr>
            <a:xfrm>
              <a:off x="10067902"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F47040E2-59F7-4FAC-9247-0DE4F208965C}"/>
                </a:ext>
              </a:extLst>
            </p:cNvPr>
            <p:cNvSpPr/>
            <p:nvPr/>
          </p:nvSpPr>
          <p:spPr>
            <a:xfrm>
              <a:off x="10215539"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ACDF9B41-5C46-4244-B698-8463FA2BCDDC}"/>
                </a:ext>
              </a:extLst>
            </p:cNvPr>
            <p:cNvSpPr/>
            <p:nvPr/>
          </p:nvSpPr>
          <p:spPr>
            <a:xfrm>
              <a:off x="10363162"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65351511-57FE-4FF9-9142-7D6A1B6106C6}"/>
                </a:ext>
              </a:extLst>
            </p:cNvPr>
            <p:cNvSpPr/>
            <p:nvPr/>
          </p:nvSpPr>
          <p:spPr>
            <a:xfrm>
              <a:off x="1051082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E448F57-6AF0-4767-A932-5160259CA2CA}"/>
                </a:ext>
              </a:extLst>
            </p:cNvPr>
            <p:cNvSpPr/>
            <p:nvPr/>
          </p:nvSpPr>
          <p:spPr>
            <a:xfrm>
              <a:off x="10658436" y="2974975"/>
              <a:ext cx="104803" cy="10001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1286E05D-FED5-4013-A319-A005259F99F0}"/>
                </a:ext>
              </a:extLst>
            </p:cNvPr>
            <p:cNvSpPr/>
            <p:nvPr/>
          </p:nvSpPr>
          <p:spPr>
            <a:xfrm>
              <a:off x="10806073" y="2708275"/>
              <a:ext cx="104803" cy="12668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6D55729C-1587-44F1-8FC7-BD27C8F0179F}"/>
                </a:ext>
              </a:extLst>
            </p:cNvPr>
            <p:cNvSpPr/>
            <p:nvPr/>
          </p:nvSpPr>
          <p:spPr>
            <a:xfrm>
              <a:off x="10953738" y="2403475"/>
              <a:ext cx="104775" cy="15716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6BFA9D78-285D-4095-B6B5-1D5073E55878}"/>
                </a:ext>
              </a:extLst>
            </p:cNvPr>
            <p:cNvSpPr/>
            <p:nvPr/>
          </p:nvSpPr>
          <p:spPr>
            <a:xfrm>
              <a:off x="11101361" y="2832100"/>
              <a:ext cx="104789" cy="1143001"/>
            </a:xfrm>
            <a:prstGeom prst="rect">
              <a:avLst/>
            </a:prstGeom>
            <a:solidFill>
              <a:srgbClr val="ED7D31">
                <a:alpha val="46000"/>
              </a:srgbClr>
            </a:solidFill>
            <a:ln w="1270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9E80638-E8DA-4E16-BD40-EF6FF31D87BC}"/>
                </a:ext>
              </a:extLst>
            </p:cNvPr>
            <p:cNvSpPr/>
            <p:nvPr/>
          </p:nvSpPr>
          <p:spPr>
            <a:xfrm>
              <a:off x="11248984" y="3070225"/>
              <a:ext cx="104803" cy="904876"/>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62075E16-06C1-4638-9ED3-FF277F5E7562}"/>
                </a:ext>
              </a:extLst>
            </p:cNvPr>
            <p:cNvSpPr/>
            <p:nvPr/>
          </p:nvSpPr>
          <p:spPr>
            <a:xfrm>
              <a:off x="11396649"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AA2D4F3-50FE-45AB-AB72-D86D0F5C7366}"/>
                </a:ext>
              </a:extLst>
            </p:cNvPr>
            <p:cNvSpPr/>
            <p:nvPr/>
          </p:nvSpPr>
          <p:spPr>
            <a:xfrm>
              <a:off x="11544258"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BBDD3BDC-E5FF-44F8-93EF-332D4ED92AF4}"/>
                </a:ext>
              </a:extLst>
            </p:cNvPr>
            <p:cNvSpPr/>
            <p:nvPr/>
          </p:nvSpPr>
          <p:spPr>
            <a:xfrm>
              <a:off x="11691895" y="3670300"/>
              <a:ext cx="10005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9" name="Straight Connector 148">
              <a:extLst>
                <a:ext uri="{FF2B5EF4-FFF2-40B4-BE49-F238E27FC236}">
                  <a16:creationId xmlns:a16="http://schemas.microsoft.com/office/drawing/2014/main" id="{3DCC41A5-F24C-42D0-A2E1-0BF6FD73D26C}"/>
                </a:ext>
              </a:extLst>
            </p:cNvPr>
            <p:cNvCxnSpPr/>
            <p:nvPr/>
          </p:nvCxnSpPr>
          <p:spPr>
            <a:xfrm>
              <a:off x="7330440" y="3022600"/>
              <a:ext cx="4461510" cy="47625"/>
            </a:xfrm>
            <a:prstGeom prst="line">
              <a:avLst/>
            </a:prstGeom>
            <a:noFill/>
            <a:ln w="12700" cap="flat" cmpd="sng" algn="ctr">
              <a:solidFill>
                <a:srgbClr val="0072C6">
                  <a:alpha val="48000"/>
                </a:srgbClr>
              </a:solidFill>
              <a:prstDash val="sysDash"/>
              <a:miter lim="800000"/>
            </a:ln>
            <a:effectLst/>
          </p:spPr>
        </p:cxnSp>
      </p:grpSp>
      <p:sp>
        <p:nvSpPr>
          <p:cNvPr id="150" name="Rectangle 149">
            <a:extLst>
              <a:ext uri="{FF2B5EF4-FFF2-40B4-BE49-F238E27FC236}">
                <a16:creationId xmlns:a16="http://schemas.microsoft.com/office/drawing/2014/main" id="{815383A6-9512-4FFD-901C-3752C5C304BB}"/>
              </a:ext>
            </a:extLst>
          </p:cNvPr>
          <p:cNvSpPr/>
          <p:nvPr/>
        </p:nvSpPr>
        <p:spPr>
          <a:xfrm>
            <a:off x="3551035" y="3580604"/>
            <a:ext cx="104775"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E31700C7-571E-43DC-9421-4219A53F4265}"/>
              </a:ext>
            </a:extLst>
          </p:cNvPr>
          <p:cNvSpPr/>
          <p:nvPr/>
        </p:nvSpPr>
        <p:spPr>
          <a:xfrm>
            <a:off x="7256234" y="3580605"/>
            <a:ext cx="104789" cy="1831976"/>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2B50465-5C60-4C00-8775-B440AE0632E3}"/>
              </a:ext>
            </a:extLst>
          </p:cNvPr>
          <p:cNvSpPr/>
          <p:nvPr/>
        </p:nvSpPr>
        <p:spPr>
          <a:xfrm>
            <a:off x="7403857" y="3580604"/>
            <a:ext cx="104859" cy="1831976"/>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39BE4A2-C98D-4016-B6CC-03BD6A389A12}"/>
              </a:ext>
            </a:extLst>
          </p:cNvPr>
          <p:cNvSpPr/>
          <p:nvPr/>
        </p:nvSpPr>
        <p:spPr>
          <a:xfrm>
            <a:off x="7551522" y="3580604"/>
            <a:ext cx="104803"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06847E59-7642-42BF-BF6B-E88849192FDD}"/>
              </a:ext>
            </a:extLst>
          </p:cNvPr>
          <p:cNvSpPr/>
          <p:nvPr/>
        </p:nvSpPr>
        <p:spPr>
          <a:xfrm>
            <a:off x="7699131" y="3580604"/>
            <a:ext cx="107226"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6550014-5102-4266-AA3B-FE2BDE3DD0DF}"/>
              </a:ext>
            </a:extLst>
          </p:cNvPr>
          <p:cNvSpPr/>
          <p:nvPr/>
        </p:nvSpPr>
        <p:spPr>
          <a:xfrm>
            <a:off x="7846770" y="3580604"/>
            <a:ext cx="100082"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497C27C7-87BA-451F-9E19-13D9B7BA82FE}"/>
              </a:ext>
            </a:extLst>
          </p:cNvPr>
          <p:cNvSpPr/>
          <p:nvPr/>
        </p:nvSpPr>
        <p:spPr bwMode="auto">
          <a:xfrm>
            <a:off x="3511578"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849313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randombar(horizontal)">
                                      <p:cBhvr>
                                        <p:cTn id="12" dur="500"/>
                                        <p:tgtEl>
                                          <p:spTgt spid="151"/>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52"/>
                                        </p:tgtEl>
                                        <p:attrNameLst>
                                          <p:attrName>style.visibility</p:attrName>
                                        </p:attrNameLst>
                                      </p:cBhvr>
                                      <p:to>
                                        <p:strVal val="visible"/>
                                      </p:to>
                                    </p:set>
                                    <p:animEffect transition="in" filter="randombar(horizontal)">
                                      <p:cBhvr>
                                        <p:cTn id="16" dur="500"/>
                                        <p:tgtEl>
                                          <p:spTgt spid="152"/>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randombar(horizontal)">
                                      <p:cBhvr>
                                        <p:cTn id="20" dur="500"/>
                                        <p:tgtEl>
                                          <p:spTgt spid="153"/>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154"/>
                                        </p:tgtEl>
                                        <p:attrNameLst>
                                          <p:attrName>style.visibility</p:attrName>
                                        </p:attrNameLst>
                                      </p:cBhvr>
                                      <p:to>
                                        <p:strVal val="visible"/>
                                      </p:to>
                                    </p:set>
                                    <p:animEffect transition="in" filter="randombar(horizontal)">
                                      <p:cBhvr>
                                        <p:cTn id="24" dur="500"/>
                                        <p:tgtEl>
                                          <p:spTgt spid="154"/>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randombar(horizontal)">
                                      <p:cBhvr>
                                        <p:cTn id="28" dur="500"/>
                                        <p:tgtEl>
                                          <p:spTgt spid="155"/>
                                        </p:tgtEl>
                                      </p:cBhvr>
                                    </p:animEffect>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150"/>
                                        </p:tgtEl>
                                        <p:attrNameLst>
                                          <p:attrName>style.visibility</p:attrName>
                                        </p:attrNameLst>
                                      </p:cBhvr>
                                      <p:to>
                                        <p:strVal val="visible"/>
                                      </p:to>
                                    </p:set>
                                    <p:animEffect transition="in" filter="randombar(horizontal)">
                                      <p:cBhvr>
                                        <p:cTn id="3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2" grpId="0" animBg="1"/>
      <p:bldP spid="153" grpId="0" animBg="1"/>
      <p:bldP spid="154" grpId="0" animBg="1"/>
      <p:bldP spid="1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3511578"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71" name="Rectangle 70">
            <a:extLst>
              <a:ext uri="{FF2B5EF4-FFF2-40B4-BE49-F238E27FC236}">
                <a16:creationId xmlns:a16="http://schemas.microsoft.com/office/drawing/2014/main" id="{F12015C8-7B3E-4F8B-8F7F-DF7970ABACC4}"/>
              </a:ext>
            </a:extLst>
          </p:cNvPr>
          <p:cNvSpPr/>
          <p:nvPr/>
        </p:nvSpPr>
        <p:spPr bwMode="auto">
          <a:xfrm>
            <a:off x="7805379" y="4203967"/>
            <a:ext cx="166007" cy="12013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4100" name="Group 4099">
            <a:extLst>
              <a:ext uri="{FF2B5EF4-FFF2-40B4-BE49-F238E27FC236}">
                <a16:creationId xmlns:a16="http://schemas.microsoft.com/office/drawing/2014/main" id="{73846C98-A4FC-485A-A05B-88D299AE6E87}"/>
              </a:ext>
            </a:extLst>
          </p:cNvPr>
          <p:cNvGrpSpPr/>
          <p:nvPr/>
        </p:nvGrpSpPr>
        <p:grpSpPr>
          <a:xfrm>
            <a:off x="4389066" y="3295524"/>
            <a:ext cx="1242302" cy="3303387"/>
            <a:chOff x="4389066" y="3295524"/>
            <a:chExt cx="1242302" cy="3303387"/>
          </a:xfrm>
        </p:grpSpPr>
        <p:sp>
          <p:nvSpPr>
            <p:cNvPr id="74" name="IoT">
              <a:extLst>
                <a:ext uri="{FF2B5EF4-FFF2-40B4-BE49-F238E27FC236}">
                  <a16:creationId xmlns:a16="http://schemas.microsoft.com/office/drawing/2014/main" id="{9A494B5A-DEB1-4F4B-8498-F25113AEC12D}"/>
                </a:ext>
              </a:extLst>
            </p:cNvPr>
            <p:cNvSpPr/>
            <p:nvPr/>
          </p:nvSpPr>
          <p:spPr>
            <a:xfrm>
              <a:off x="4389066" y="3295524"/>
              <a:ext cx="1242302" cy="3303387"/>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IoT Hub</a:t>
              </a:r>
            </a:p>
          </p:txBody>
        </p:sp>
        <p:pic>
          <p:nvPicPr>
            <p:cNvPr id="75" name="Picture 74">
              <a:extLst>
                <a:ext uri="{FF2B5EF4-FFF2-40B4-BE49-F238E27FC236}">
                  <a16:creationId xmlns:a16="http://schemas.microsoft.com/office/drawing/2014/main" id="{2791FE47-E9FC-4F91-84D6-E8E932EB5750}"/>
                </a:ext>
              </a:extLst>
            </p:cNvPr>
            <p:cNvPicPr>
              <a:picLocks noChangeAspect="1"/>
            </p:cNvPicPr>
            <p:nvPr/>
          </p:nvPicPr>
          <p:blipFill>
            <a:blip r:embed="rId6"/>
            <a:stretch>
              <a:fillRect/>
            </a:stretch>
          </p:blipFill>
          <p:spPr>
            <a:xfrm>
              <a:off x="5331888" y="3351255"/>
              <a:ext cx="235815" cy="193566"/>
            </a:xfrm>
            <a:prstGeom prst="rect">
              <a:avLst/>
            </a:prstGeom>
          </p:spPr>
        </p:pic>
      </p:grpSp>
      <p:sp>
        <p:nvSpPr>
          <p:cNvPr id="77" name="IoT">
            <a:extLst>
              <a:ext uri="{FF2B5EF4-FFF2-40B4-BE49-F238E27FC236}">
                <a16:creationId xmlns:a16="http://schemas.microsoft.com/office/drawing/2014/main" id="{57FD0963-5703-442B-8EF9-731CAC0F7F36}"/>
              </a:ext>
            </a:extLst>
          </p:cNvPr>
          <p:cNvSpPr/>
          <p:nvPr/>
        </p:nvSpPr>
        <p:spPr>
          <a:xfrm>
            <a:off x="9376951" y="2899630"/>
            <a:ext cx="1242302" cy="3596143"/>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grpSp>
        <p:nvGrpSpPr>
          <p:cNvPr id="78" name="Group 77">
            <a:extLst>
              <a:ext uri="{FF2B5EF4-FFF2-40B4-BE49-F238E27FC236}">
                <a16:creationId xmlns:a16="http://schemas.microsoft.com/office/drawing/2014/main" id="{826F64E4-2E8C-4E7C-BC86-45A4884A69B3}"/>
              </a:ext>
            </a:extLst>
          </p:cNvPr>
          <p:cNvGrpSpPr/>
          <p:nvPr/>
        </p:nvGrpSpPr>
        <p:grpSpPr>
          <a:xfrm>
            <a:off x="9376951" y="3295524"/>
            <a:ext cx="1242302" cy="961502"/>
            <a:chOff x="523074" y="2148986"/>
            <a:chExt cx="1575998" cy="1219773"/>
          </a:xfrm>
        </p:grpSpPr>
        <p:pic>
          <p:nvPicPr>
            <p:cNvPr id="84" name="Picture 83">
              <a:extLst>
                <a:ext uri="{FF2B5EF4-FFF2-40B4-BE49-F238E27FC236}">
                  <a16:creationId xmlns:a16="http://schemas.microsoft.com/office/drawing/2014/main" id="{4EB8A5FF-3280-4E90-9C4D-DE0E883013FC}"/>
                </a:ext>
              </a:extLst>
            </p:cNvPr>
            <p:cNvPicPr>
              <a:picLocks noChangeAspect="1"/>
            </p:cNvPicPr>
            <p:nvPr/>
          </p:nvPicPr>
          <p:blipFill>
            <a:blip r:embed="rId7"/>
            <a:stretch>
              <a:fillRect/>
            </a:stretch>
          </p:blipFill>
          <p:spPr>
            <a:xfrm>
              <a:off x="736548" y="2148986"/>
              <a:ext cx="1101128" cy="711255"/>
            </a:xfrm>
            <a:prstGeom prst="rect">
              <a:avLst/>
            </a:prstGeom>
          </p:spPr>
        </p:pic>
        <p:sp>
          <p:nvSpPr>
            <p:cNvPr id="85" name="TextBox 84">
              <a:extLst>
                <a:ext uri="{FF2B5EF4-FFF2-40B4-BE49-F238E27FC236}">
                  <a16:creationId xmlns:a16="http://schemas.microsoft.com/office/drawing/2014/main" id="{F6850959-6B14-4A77-AB3E-D07FD28A39CB}"/>
                </a:ext>
              </a:extLst>
            </p:cNvPr>
            <p:cNvSpPr txBox="1"/>
            <p:nvPr/>
          </p:nvSpPr>
          <p:spPr>
            <a:xfrm>
              <a:off x="523074" y="2809441"/>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Solar</a:t>
              </a:r>
              <a:endParaRPr lang="sv-SE" sz="1200" dirty="0">
                <a:gradFill>
                  <a:gsLst>
                    <a:gs pos="2917">
                      <a:schemeClr val="tx1"/>
                    </a:gs>
                    <a:gs pos="30000">
                      <a:schemeClr val="tx1"/>
                    </a:gs>
                  </a:gsLst>
                  <a:lin ang="5400000" scaled="0"/>
                </a:gradFill>
              </a:endParaRPr>
            </a:p>
          </p:txBody>
        </p:sp>
      </p:grpSp>
      <p:grpSp>
        <p:nvGrpSpPr>
          <p:cNvPr id="79" name="Group 78">
            <a:extLst>
              <a:ext uri="{FF2B5EF4-FFF2-40B4-BE49-F238E27FC236}">
                <a16:creationId xmlns:a16="http://schemas.microsoft.com/office/drawing/2014/main" id="{0F14194F-6FFD-4002-BE70-B7CB13844387}"/>
              </a:ext>
            </a:extLst>
          </p:cNvPr>
          <p:cNvGrpSpPr/>
          <p:nvPr/>
        </p:nvGrpSpPr>
        <p:grpSpPr>
          <a:xfrm>
            <a:off x="9377259" y="4434112"/>
            <a:ext cx="1268351" cy="2060115"/>
            <a:chOff x="3008281" y="2640337"/>
            <a:chExt cx="1609044" cy="2613485"/>
          </a:xfrm>
        </p:grpSpPr>
        <p:pic>
          <p:nvPicPr>
            <p:cNvPr id="80" name="Picture 79">
              <a:extLst>
                <a:ext uri="{FF2B5EF4-FFF2-40B4-BE49-F238E27FC236}">
                  <a16:creationId xmlns:a16="http://schemas.microsoft.com/office/drawing/2014/main" id="{D80C24FF-291A-4E73-89FB-23A0E665EAA9}"/>
                </a:ext>
              </a:extLst>
            </p:cNvPr>
            <p:cNvPicPr>
              <a:picLocks noChangeAspect="1"/>
            </p:cNvPicPr>
            <p:nvPr/>
          </p:nvPicPr>
          <p:blipFill>
            <a:blip r:embed="rId8"/>
            <a:stretch>
              <a:fillRect/>
            </a:stretch>
          </p:blipFill>
          <p:spPr>
            <a:xfrm>
              <a:off x="3321450" y="2640337"/>
              <a:ext cx="482476" cy="753869"/>
            </a:xfrm>
            <a:prstGeom prst="rect">
              <a:avLst/>
            </a:prstGeom>
          </p:spPr>
        </p:pic>
        <p:pic>
          <p:nvPicPr>
            <p:cNvPr id="81" name="Picture 80">
              <a:extLst>
                <a:ext uri="{FF2B5EF4-FFF2-40B4-BE49-F238E27FC236}">
                  <a16:creationId xmlns:a16="http://schemas.microsoft.com/office/drawing/2014/main" id="{7C6B9E3C-DC63-42B5-9060-C5E1C33C002C}"/>
                </a:ext>
              </a:extLst>
            </p:cNvPr>
            <p:cNvPicPr>
              <a:picLocks noChangeAspect="1"/>
            </p:cNvPicPr>
            <p:nvPr/>
          </p:nvPicPr>
          <p:blipFill>
            <a:blip r:embed="rId8"/>
            <a:stretch>
              <a:fillRect/>
            </a:stretch>
          </p:blipFill>
          <p:spPr>
            <a:xfrm>
              <a:off x="3762918" y="2640337"/>
              <a:ext cx="482476" cy="753869"/>
            </a:xfrm>
            <a:prstGeom prst="rect">
              <a:avLst/>
            </a:prstGeom>
          </p:spPr>
        </p:pic>
        <p:sp>
          <p:nvSpPr>
            <p:cNvPr id="82" name="TextBox 81">
              <a:extLst>
                <a:ext uri="{FF2B5EF4-FFF2-40B4-BE49-F238E27FC236}">
                  <a16:creationId xmlns:a16="http://schemas.microsoft.com/office/drawing/2014/main" id="{87D8E659-6583-41E9-B096-4E004894C764}"/>
                </a:ext>
              </a:extLst>
            </p:cNvPr>
            <p:cNvSpPr txBox="1"/>
            <p:nvPr/>
          </p:nvSpPr>
          <p:spPr>
            <a:xfrm>
              <a:off x="3041327" y="3333949"/>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err="1">
                  <a:gradFill>
                    <a:gsLst>
                      <a:gs pos="2917">
                        <a:schemeClr val="tx1"/>
                      </a:gs>
                      <a:gs pos="30000">
                        <a:schemeClr val="tx1"/>
                      </a:gs>
                    </a:gsLst>
                    <a:lin ang="5400000" scaled="0"/>
                  </a:gradFill>
                </a:rPr>
                <a:t>Wind</a:t>
              </a:r>
              <a:endParaRPr lang="sv-SE" sz="1200" dirty="0">
                <a:gradFill>
                  <a:gsLst>
                    <a:gs pos="2917">
                      <a:schemeClr val="tx1"/>
                    </a:gs>
                    <a:gs pos="30000">
                      <a:schemeClr val="tx1"/>
                    </a:gs>
                  </a:gsLst>
                  <a:lin ang="5400000" scaled="0"/>
                </a:gradFill>
              </a:endParaRPr>
            </a:p>
          </p:txBody>
        </p:sp>
        <p:sp>
          <p:nvSpPr>
            <p:cNvPr id="83" name="TextBox 82">
              <a:extLst>
                <a:ext uri="{FF2B5EF4-FFF2-40B4-BE49-F238E27FC236}">
                  <a16:creationId xmlns:a16="http://schemas.microsoft.com/office/drawing/2014/main" id="{BE889F5A-0238-453D-937C-32DDD765CB98}"/>
                </a:ext>
              </a:extLst>
            </p:cNvPr>
            <p:cNvSpPr txBox="1"/>
            <p:nvPr/>
          </p:nvSpPr>
          <p:spPr>
            <a:xfrm>
              <a:off x="3008281" y="4694504"/>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Grid</a:t>
              </a:r>
              <a:endParaRPr lang="sv-SE" sz="1200" dirty="0">
                <a:gradFill>
                  <a:gsLst>
                    <a:gs pos="2917">
                      <a:schemeClr val="tx1"/>
                    </a:gs>
                    <a:gs pos="30000">
                      <a:schemeClr val="tx1"/>
                    </a:gs>
                  </a:gsLst>
                  <a:lin ang="5400000" scaled="0"/>
                </a:gradFill>
              </a:endParaRPr>
            </a:p>
          </p:txBody>
        </p:sp>
      </p:grpSp>
      <p:cxnSp>
        <p:nvCxnSpPr>
          <p:cNvPr id="86" name="Connector: Elbow 85">
            <a:extLst>
              <a:ext uri="{FF2B5EF4-FFF2-40B4-BE49-F238E27FC236}">
                <a16:creationId xmlns:a16="http://schemas.microsoft.com/office/drawing/2014/main" id="{3DA2B686-B282-4B93-AC0B-7AA9C7891408}"/>
              </a:ext>
            </a:extLst>
          </p:cNvPr>
          <p:cNvCxnSpPr>
            <a:cxnSpLocks/>
            <a:stCxn id="109" idx="1"/>
            <a:endCxn id="121" idx="3"/>
          </p:cNvCxnSpPr>
          <p:nvPr/>
        </p:nvCxnSpPr>
        <p:spPr>
          <a:xfrm rot="10800000" flipV="1">
            <a:off x="5631367" y="4233327"/>
            <a:ext cx="2086172" cy="1057263"/>
          </a:xfrm>
          <a:prstGeom prst="bentConnector3">
            <a:avLst>
              <a:gd name="adj1" fmla="val 7699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99" name="Group 4098">
            <a:extLst>
              <a:ext uri="{FF2B5EF4-FFF2-40B4-BE49-F238E27FC236}">
                <a16:creationId xmlns:a16="http://schemas.microsoft.com/office/drawing/2014/main" id="{0C85B8A0-6B5B-4431-9E38-E8C1DFF5C5A8}"/>
              </a:ext>
            </a:extLst>
          </p:cNvPr>
          <p:cNvGrpSpPr/>
          <p:nvPr/>
        </p:nvGrpSpPr>
        <p:grpSpPr>
          <a:xfrm>
            <a:off x="2104425" y="4299696"/>
            <a:ext cx="1098801" cy="1019581"/>
            <a:chOff x="2104425" y="4299696"/>
            <a:chExt cx="1098801" cy="1019581"/>
          </a:xfrm>
        </p:grpSpPr>
        <p:sp>
          <p:nvSpPr>
            <p:cNvPr id="89" name="Field gateway">
              <a:extLst>
                <a:ext uri="{FF2B5EF4-FFF2-40B4-BE49-F238E27FC236}">
                  <a16:creationId xmlns:a16="http://schemas.microsoft.com/office/drawing/2014/main" id="{2C3F4EBE-AEA4-4486-B6E7-FCD5CA3D70AF}"/>
                </a:ext>
              </a:extLst>
            </p:cNvPr>
            <p:cNvSpPr/>
            <p:nvPr/>
          </p:nvSpPr>
          <p:spPr>
            <a:xfrm>
              <a:off x="2104425" y="4299696"/>
              <a:ext cx="1098801" cy="101958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Forecasting</a:t>
              </a:r>
            </a:p>
          </p:txBody>
        </p:sp>
        <p:pic>
          <p:nvPicPr>
            <p:cNvPr id="90" name="Picture 89">
              <a:extLst>
                <a:ext uri="{FF2B5EF4-FFF2-40B4-BE49-F238E27FC236}">
                  <a16:creationId xmlns:a16="http://schemas.microsoft.com/office/drawing/2014/main" id="{5BE220C4-CA67-41CC-AD09-0B25EC738AE0}"/>
                </a:ext>
              </a:extLst>
            </p:cNvPr>
            <p:cNvPicPr>
              <a:picLocks noChangeAspect="1"/>
            </p:cNvPicPr>
            <p:nvPr/>
          </p:nvPicPr>
          <p:blipFill>
            <a:blip r:embed="rId9"/>
            <a:stretch>
              <a:fillRect/>
            </a:stretch>
          </p:blipFill>
          <p:spPr>
            <a:xfrm>
              <a:off x="2472772" y="4571609"/>
              <a:ext cx="368151" cy="375917"/>
            </a:xfrm>
            <a:prstGeom prst="rect">
              <a:avLst/>
            </a:prstGeom>
          </p:spPr>
        </p:pic>
      </p:grpSp>
      <p:cxnSp>
        <p:nvCxnSpPr>
          <p:cNvPr id="91" name="Connector: Elbow 90">
            <a:extLst>
              <a:ext uri="{FF2B5EF4-FFF2-40B4-BE49-F238E27FC236}">
                <a16:creationId xmlns:a16="http://schemas.microsoft.com/office/drawing/2014/main" id="{4E28B5E5-968B-4E63-A810-164A50CE9F2A}"/>
              </a:ext>
            </a:extLst>
          </p:cNvPr>
          <p:cNvCxnSpPr>
            <a:cxnSpLocks/>
            <a:stCxn id="89" idx="0"/>
            <a:endCxn id="118" idx="1"/>
          </p:cNvCxnSpPr>
          <p:nvPr/>
        </p:nvCxnSpPr>
        <p:spPr>
          <a:xfrm rot="5400000" flipH="1" flipV="1">
            <a:off x="3420946" y="3331576"/>
            <a:ext cx="200999" cy="173524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C71E89F-824D-4612-801A-09039592B369}"/>
              </a:ext>
            </a:extLst>
          </p:cNvPr>
          <p:cNvCxnSpPr>
            <a:cxnSpLocks/>
            <a:stCxn id="118" idx="3"/>
            <a:endCxn id="110" idx="1"/>
          </p:cNvCxnSpPr>
          <p:nvPr/>
        </p:nvCxnSpPr>
        <p:spPr>
          <a:xfrm>
            <a:off x="5631367" y="4098696"/>
            <a:ext cx="2086172" cy="325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B2C87C32-F9F6-41A4-831D-147926EF7CC4}"/>
              </a:ext>
            </a:extLst>
          </p:cNvPr>
          <p:cNvGrpSpPr/>
          <p:nvPr/>
        </p:nvGrpSpPr>
        <p:grpSpPr>
          <a:xfrm>
            <a:off x="7711911" y="4853961"/>
            <a:ext cx="1424575" cy="406265"/>
            <a:chOff x="5841409" y="4160616"/>
            <a:chExt cx="1807232" cy="515392"/>
          </a:xfrm>
        </p:grpSpPr>
        <p:sp>
          <p:nvSpPr>
            <p:cNvPr id="101" name="Field gateway">
              <a:extLst>
                <a:ext uri="{FF2B5EF4-FFF2-40B4-BE49-F238E27FC236}">
                  <a16:creationId xmlns:a16="http://schemas.microsoft.com/office/drawing/2014/main" id="{C5E0BFA3-7030-4E9C-A1A8-D764DBAAE53E}"/>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02" name="TextBox 101">
              <a:extLst>
                <a:ext uri="{FF2B5EF4-FFF2-40B4-BE49-F238E27FC236}">
                  <a16:creationId xmlns:a16="http://schemas.microsoft.com/office/drawing/2014/main" id="{13E8D08C-015E-4F92-B441-6D5E87AB1087}"/>
                </a:ext>
              </a:extLst>
            </p:cNvPr>
            <p:cNvSpPr txBox="1"/>
            <p:nvPr/>
          </p:nvSpPr>
          <p:spPr>
            <a:xfrm>
              <a:off x="6103471" y="4160616"/>
              <a:ext cx="1545170" cy="51539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Battery controller</a:t>
              </a:r>
              <a:endParaRPr lang="sv-SE" sz="700" dirty="0" err="1">
                <a:solidFill>
                  <a:prstClr val="white"/>
                </a:solidFill>
                <a:latin typeface="Segoe UI Semibold" panose="020B0702040204020203" pitchFamily="34" charset="0"/>
                <a:cs typeface="Segoe UI" pitchFamily="34" charset="0"/>
              </a:endParaRPr>
            </a:p>
          </p:txBody>
        </p:sp>
        <p:pic>
          <p:nvPicPr>
            <p:cNvPr id="103" name="Picture 102">
              <a:extLst>
                <a:ext uri="{FF2B5EF4-FFF2-40B4-BE49-F238E27FC236}">
                  <a16:creationId xmlns:a16="http://schemas.microsoft.com/office/drawing/2014/main" id="{74E5FAF2-5519-4B78-A155-5B9E2C042CDA}"/>
                </a:ext>
              </a:extLst>
            </p:cNvPr>
            <p:cNvPicPr>
              <a:picLocks noChangeAspect="1"/>
            </p:cNvPicPr>
            <p:nvPr/>
          </p:nvPicPr>
          <p:blipFill>
            <a:blip r:embed="rId10"/>
            <a:stretch>
              <a:fillRect/>
            </a:stretch>
          </p:blipFill>
          <p:spPr>
            <a:xfrm>
              <a:off x="5919158" y="4229900"/>
              <a:ext cx="292293" cy="314353"/>
            </a:xfrm>
            <a:prstGeom prst="rect">
              <a:avLst/>
            </a:prstGeom>
          </p:spPr>
        </p:pic>
      </p:grpSp>
      <p:grpSp>
        <p:nvGrpSpPr>
          <p:cNvPr id="13" name="Group 12">
            <a:extLst>
              <a:ext uri="{FF2B5EF4-FFF2-40B4-BE49-F238E27FC236}">
                <a16:creationId xmlns:a16="http://schemas.microsoft.com/office/drawing/2014/main" id="{0FEE4D21-49E1-44B5-A300-C51F04DF57E4}"/>
              </a:ext>
            </a:extLst>
          </p:cNvPr>
          <p:cNvGrpSpPr/>
          <p:nvPr/>
        </p:nvGrpSpPr>
        <p:grpSpPr>
          <a:xfrm>
            <a:off x="7711911" y="5475298"/>
            <a:ext cx="1323163" cy="1055514"/>
            <a:chOff x="7711911" y="5475298"/>
            <a:chExt cx="1323163" cy="1055514"/>
          </a:xfrm>
        </p:grpSpPr>
        <p:sp>
          <p:nvSpPr>
            <p:cNvPr id="96" name="Field gateway">
              <a:extLst>
                <a:ext uri="{FF2B5EF4-FFF2-40B4-BE49-F238E27FC236}">
                  <a16:creationId xmlns:a16="http://schemas.microsoft.com/office/drawing/2014/main" id="{84CB5379-1972-48A0-8423-4F748C33CDE7}"/>
                </a:ext>
              </a:extLst>
            </p:cNvPr>
            <p:cNvSpPr/>
            <p:nvPr/>
          </p:nvSpPr>
          <p:spPr>
            <a:xfrm>
              <a:off x="7711911" y="5475298"/>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Battery</a:t>
              </a:r>
            </a:p>
          </p:txBody>
        </p:sp>
        <p:pic>
          <p:nvPicPr>
            <p:cNvPr id="97" name="Picture 96">
              <a:extLst>
                <a:ext uri="{FF2B5EF4-FFF2-40B4-BE49-F238E27FC236}">
                  <a16:creationId xmlns:a16="http://schemas.microsoft.com/office/drawing/2014/main" id="{D5B183A7-2B6F-4385-9EA9-BDB4D65ABBD0}"/>
                </a:ext>
              </a:extLst>
            </p:cNvPr>
            <p:cNvPicPr>
              <a:picLocks noChangeAspect="1"/>
            </p:cNvPicPr>
            <p:nvPr/>
          </p:nvPicPr>
          <p:blipFill>
            <a:blip r:embed="rId11"/>
            <a:stretch>
              <a:fillRect/>
            </a:stretch>
          </p:blipFill>
          <p:spPr>
            <a:xfrm>
              <a:off x="8113719" y="5745437"/>
              <a:ext cx="543636" cy="423441"/>
            </a:xfrm>
            <a:prstGeom prst="rect">
              <a:avLst/>
            </a:prstGeom>
          </p:spPr>
        </p:pic>
      </p:grpSp>
      <p:cxnSp>
        <p:nvCxnSpPr>
          <p:cNvPr id="98" name="Straight Arrow Connector 97">
            <a:extLst>
              <a:ext uri="{FF2B5EF4-FFF2-40B4-BE49-F238E27FC236}">
                <a16:creationId xmlns:a16="http://schemas.microsoft.com/office/drawing/2014/main" id="{7FBD1D23-04F9-47D5-AE78-620E2C2B5E58}"/>
              </a:ext>
            </a:extLst>
          </p:cNvPr>
          <p:cNvCxnSpPr>
            <a:cxnSpLocks/>
            <a:stCxn id="96" idx="3"/>
          </p:cNvCxnSpPr>
          <p:nvPr/>
        </p:nvCxnSpPr>
        <p:spPr>
          <a:xfrm>
            <a:off x="9035074" y="6003055"/>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20FBC96-66A5-4DCA-948A-66D872D05B08}"/>
              </a:ext>
            </a:extLst>
          </p:cNvPr>
          <p:cNvCxnSpPr>
            <a:cxnSpLocks/>
            <a:endCxn id="96" idx="0"/>
          </p:cNvCxnSpPr>
          <p:nvPr/>
        </p:nvCxnSpPr>
        <p:spPr>
          <a:xfrm flipH="1">
            <a:off x="8373493" y="5204531"/>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EA58384-44BB-4567-8013-7F4D0D4CAEDA}"/>
              </a:ext>
            </a:extLst>
          </p:cNvPr>
          <p:cNvCxnSpPr>
            <a:cxnSpLocks/>
          </p:cNvCxnSpPr>
          <p:nvPr/>
        </p:nvCxnSpPr>
        <p:spPr>
          <a:xfrm flipH="1">
            <a:off x="8370010" y="4331660"/>
            <a:ext cx="3483" cy="52541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3823FA6C-1E07-4B8C-B5CB-4A4085B6D3C5}"/>
              </a:ext>
            </a:extLst>
          </p:cNvPr>
          <p:cNvSpPr/>
          <p:nvPr/>
        </p:nvSpPr>
        <p:spPr bwMode="auto">
          <a:xfrm>
            <a:off x="7721294" y="3753328"/>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106" name="Group 105">
            <a:extLst>
              <a:ext uri="{FF2B5EF4-FFF2-40B4-BE49-F238E27FC236}">
                <a16:creationId xmlns:a16="http://schemas.microsoft.com/office/drawing/2014/main" id="{EEAC18FE-7C41-4EA6-9DB9-507BE280654A}"/>
              </a:ext>
            </a:extLst>
          </p:cNvPr>
          <p:cNvGrpSpPr/>
          <p:nvPr/>
        </p:nvGrpSpPr>
        <p:grpSpPr>
          <a:xfrm>
            <a:off x="7723955" y="3049842"/>
            <a:ext cx="1323163" cy="404821"/>
            <a:chOff x="8879884" y="3465983"/>
            <a:chExt cx="1678579" cy="513560"/>
          </a:xfrm>
        </p:grpSpPr>
        <p:sp>
          <p:nvSpPr>
            <p:cNvPr id="114" name="Field gateway">
              <a:extLst>
                <a:ext uri="{FF2B5EF4-FFF2-40B4-BE49-F238E27FC236}">
                  <a16:creationId xmlns:a16="http://schemas.microsoft.com/office/drawing/2014/main" id="{70818797-AC60-4E4A-82F2-7A2AB1A4739A}"/>
                </a:ext>
              </a:extLst>
            </p:cNvPr>
            <p:cNvSpPr/>
            <p:nvPr/>
          </p:nvSpPr>
          <p:spPr>
            <a:xfrm>
              <a:off x="8879884" y="3465983"/>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15" name="TextBox 114">
              <a:extLst>
                <a:ext uri="{FF2B5EF4-FFF2-40B4-BE49-F238E27FC236}">
                  <a16:creationId xmlns:a16="http://schemas.microsoft.com/office/drawing/2014/main" id="{7CE7A53F-0ADC-48A1-87F3-EF71A81385C2}"/>
                </a:ext>
              </a:extLst>
            </p:cNvPr>
            <p:cNvSpPr txBox="1"/>
            <p:nvPr/>
          </p:nvSpPr>
          <p:spPr>
            <a:xfrm>
              <a:off x="9103780" y="3481721"/>
              <a:ext cx="1176311" cy="49782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Power meter</a:t>
              </a:r>
              <a:endParaRPr lang="sv-SE" sz="700" dirty="0" err="1">
                <a:solidFill>
                  <a:prstClr val="white"/>
                </a:solidFill>
                <a:latin typeface="Segoe UI Semibold" panose="020B0702040204020203" pitchFamily="34" charset="0"/>
                <a:cs typeface="Segoe UI" pitchFamily="34" charset="0"/>
              </a:endParaRPr>
            </a:p>
          </p:txBody>
        </p:sp>
        <p:pic>
          <p:nvPicPr>
            <p:cNvPr id="116" name="Picture 115">
              <a:extLst>
                <a:ext uri="{FF2B5EF4-FFF2-40B4-BE49-F238E27FC236}">
                  <a16:creationId xmlns:a16="http://schemas.microsoft.com/office/drawing/2014/main" id="{2741D69A-B3C5-4785-9706-2C671D30E570}"/>
                </a:ext>
              </a:extLst>
            </p:cNvPr>
            <p:cNvPicPr>
              <a:picLocks noChangeAspect="1"/>
            </p:cNvPicPr>
            <p:nvPr/>
          </p:nvPicPr>
          <p:blipFill>
            <a:blip r:embed="rId12"/>
            <a:stretch>
              <a:fillRect/>
            </a:stretch>
          </p:blipFill>
          <p:spPr>
            <a:xfrm>
              <a:off x="8928592" y="3529287"/>
              <a:ext cx="302960" cy="298010"/>
            </a:xfrm>
            <a:prstGeom prst="rect">
              <a:avLst/>
            </a:prstGeom>
          </p:spPr>
        </p:pic>
      </p:grpSp>
      <p:cxnSp>
        <p:nvCxnSpPr>
          <p:cNvPr id="107" name="Straight Arrow Connector 106">
            <a:extLst>
              <a:ext uri="{FF2B5EF4-FFF2-40B4-BE49-F238E27FC236}">
                <a16:creationId xmlns:a16="http://schemas.microsoft.com/office/drawing/2014/main" id="{88D20232-409D-4DB7-A833-944B43CC9BD4}"/>
              </a:ext>
            </a:extLst>
          </p:cNvPr>
          <p:cNvCxnSpPr>
            <a:cxnSpLocks/>
          </p:cNvCxnSpPr>
          <p:nvPr/>
        </p:nvCxnSpPr>
        <p:spPr>
          <a:xfrm flipH="1">
            <a:off x="8364065" y="3373379"/>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BB0070C-54E4-4452-8483-E87A95B83A3F}"/>
              </a:ext>
            </a:extLst>
          </p:cNvPr>
          <p:cNvCxnSpPr>
            <a:cxnSpLocks/>
          </p:cNvCxnSpPr>
          <p:nvPr/>
        </p:nvCxnSpPr>
        <p:spPr>
          <a:xfrm>
            <a:off x="9035073" y="3237328"/>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38B1599E-A503-4940-AF63-7164C1E01A55}"/>
              </a:ext>
            </a:extLst>
          </p:cNvPr>
          <p:cNvSpPr/>
          <p:nvPr/>
        </p:nvSpPr>
        <p:spPr bwMode="auto">
          <a:xfrm>
            <a:off x="7717539" y="4182003"/>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110" name="Rectangle 109">
            <a:extLst>
              <a:ext uri="{FF2B5EF4-FFF2-40B4-BE49-F238E27FC236}">
                <a16:creationId xmlns:a16="http://schemas.microsoft.com/office/drawing/2014/main" id="{1C62B2DB-61F0-4458-BA41-0993151F30DD}"/>
              </a:ext>
            </a:extLst>
          </p:cNvPr>
          <p:cNvSpPr/>
          <p:nvPr/>
        </p:nvSpPr>
        <p:spPr bwMode="auto">
          <a:xfrm>
            <a:off x="7717539" y="4050630"/>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111" name="Field gateway">
            <a:extLst>
              <a:ext uri="{FF2B5EF4-FFF2-40B4-BE49-F238E27FC236}">
                <a16:creationId xmlns:a16="http://schemas.microsoft.com/office/drawing/2014/main" id="{AC8E159A-CC54-4207-815B-FA1326038BB9}"/>
              </a:ext>
            </a:extLst>
          </p:cNvPr>
          <p:cNvSpPr/>
          <p:nvPr/>
        </p:nvSpPr>
        <p:spPr>
          <a:xfrm>
            <a:off x="7711911" y="3651571"/>
            <a:ext cx="1323163" cy="67634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12" name="TextBox 111">
            <a:extLst>
              <a:ext uri="{FF2B5EF4-FFF2-40B4-BE49-F238E27FC236}">
                <a16:creationId xmlns:a16="http://schemas.microsoft.com/office/drawing/2014/main" id="{D2851A7B-6290-413F-83CB-57AC54713FBA}"/>
              </a:ext>
            </a:extLst>
          </p:cNvPr>
          <p:cNvSpPr txBox="1"/>
          <p:nvPr/>
        </p:nvSpPr>
        <p:spPr>
          <a:xfrm>
            <a:off x="7944766" y="3804653"/>
            <a:ext cx="1037601" cy="406265"/>
          </a:xfrm>
          <a:prstGeom prst="rect">
            <a:avLst/>
          </a:prstGeom>
          <a:noFill/>
        </p:spPr>
        <p:txBody>
          <a:bodyPr wrap="square" lIns="182880" tIns="146304" rIns="182880" bIns="146304" rtlCol="0">
            <a:sp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113" name="Picture 112">
            <a:extLst>
              <a:ext uri="{FF2B5EF4-FFF2-40B4-BE49-F238E27FC236}">
                <a16:creationId xmlns:a16="http://schemas.microsoft.com/office/drawing/2014/main" id="{8034A299-CA33-49D1-887C-D8D0C4D87C5C}"/>
              </a:ext>
            </a:extLst>
          </p:cNvPr>
          <p:cNvPicPr>
            <a:picLocks noChangeAspect="1"/>
          </p:cNvPicPr>
          <p:nvPr/>
        </p:nvPicPr>
        <p:blipFill>
          <a:blip r:embed="rId13"/>
          <a:stretch>
            <a:fillRect/>
          </a:stretch>
        </p:blipFill>
        <p:spPr>
          <a:xfrm>
            <a:off x="7757058" y="3883663"/>
            <a:ext cx="294044" cy="211043"/>
          </a:xfrm>
          <a:prstGeom prst="rect">
            <a:avLst/>
          </a:prstGeom>
        </p:spPr>
      </p:pic>
      <p:sp>
        <p:nvSpPr>
          <p:cNvPr id="118" name="Rectangle 117">
            <a:extLst>
              <a:ext uri="{FF2B5EF4-FFF2-40B4-BE49-F238E27FC236}">
                <a16:creationId xmlns:a16="http://schemas.microsoft.com/office/drawing/2014/main" id="{D95AA8D3-B68F-4A93-8437-F8BD6165972C}"/>
              </a:ext>
            </a:extLst>
          </p:cNvPr>
          <p:cNvSpPr/>
          <p:nvPr/>
        </p:nvSpPr>
        <p:spPr bwMode="auto">
          <a:xfrm>
            <a:off x="4389066" y="3788967"/>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19" name="Picture 118">
            <a:extLst>
              <a:ext uri="{FF2B5EF4-FFF2-40B4-BE49-F238E27FC236}">
                <a16:creationId xmlns:a16="http://schemas.microsoft.com/office/drawing/2014/main" id="{6BC574E6-CDCA-4553-8212-11CC4D815A4A}"/>
              </a:ext>
            </a:extLst>
          </p:cNvPr>
          <p:cNvPicPr>
            <a:picLocks noChangeAspect="1"/>
          </p:cNvPicPr>
          <p:nvPr/>
        </p:nvPicPr>
        <p:blipFill>
          <a:blip r:embed="rId14"/>
          <a:stretch>
            <a:fillRect/>
          </a:stretch>
        </p:blipFill>
        <p:spPr>
          <a:xfrm>
            <a:off x="4791752" y="3896311"/>
            <a:ext cx="401966" cy="401966"/>
          </a:xfrm>
          <a:prstGeom prst="rect">
            <a:avLst/>
          </a:prstGeom>
        </p:spPr>
      </p:pic>
      <p:sp>
        <p:nvSpPr>
          <p:cNvPr id="121" name="Rectangle 120">
            <a:extLst>
              <a:ext uri="{FF2B5EF4-FFF2-40B4-BE49-F238E27FC236}">
                <a16:creationId xmlns:a16="http://schemas.microsoft.com/office/drawing/2014/main" id="{F9BD5D07-B582-4436-A7BE-B88BDCF2EA38}"/>
              </a:ext>
            </a:extLst>
          </p:cNvPr>
          <p:cNvSpPr/>
          <p:nvPr/>
        </p:nvSpPr>
        <p:spPr bwMode="auto">
          <a:xfrm>
            <a:off x="4389066" y="4980861"/>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22" name="Picture 121">
            <a:extLst>
              <a:ext uri="{FF2B5EF4-FFF2-40B4-BE49-F238E27FC236}">
                <a16:creationId xmlns:a16="http://schemas.microsoft.com/office/drawing/2014/main" id="{CA0BD340-FB58-4A33-A4D7-039B2B574C69}"/>
              </a:ext>
            </a:extLst>
          </p:cNvPr>
          <p:cNvPicPr>
            <a:picLocks noChangeAspect="1"/>
          </p:cNvPicPr>
          <p:nvPr/>
        </p:nvPicPr>
        <p:blipFill>
          <a:blip r:embed="rId15"/>
          <a:stretch>
            <a:fillRect/>
          </a:stretch>
        </p:blipFill>
        <p:spPr>
          <a:xfrm>
            <a:off x="4786908" y="5084635"/>
            <a:ext cx="401966" cy="401966"/>
          </a:xfrm>
          <a:prstGeom prst="rect">
            <a:avLst/>
          </a:prstGeom>
        </p:spPr>
      </p:pic>
      <p:cxnSp>
        <p:nvCxnSpPr>
          <p:cNvPr id="125" name="Connector: Elbow 124">
            <a:extLst>
              <a:ext uri="{FF2B5EF4-FFF2-40B4-BE49-F238E27FC236}">
                <a16:creationId xmlns:a16="http://schemas.microsoft.com/office/drawing/2014/main" id="{D52A58BE-A4BB-43EB-B4C3-3FF1A493A4FC}"/>
              </a:ext>
            </a:extLst>
          </p:cNvPr>
          <p:cNvCxnSpPr>
            <a:cxnSpLocks/>
            <a:stCxn id="139" idx="2"/>
            <a:endCxn id="105" idx="1"/>
          </p:cNvCxnSpPr>
          <p:nvPr/>
        </p:nvCxnSpPr>
        <p:spPr>
          <a:xfrm rot="16200000" flipH="1">
            <a:off x="6952098" y="3035456"/>
            <a:ext cx="473239" cy="1065153"/>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4EFF2FEB-B71F-4A3C-8BEC-4BE41335AD7D}"/>
              </a:ext>
            </a:extLst>
          </p:cNvPr>
          <p:cNvCxnSpPr>
            <a:stCxn id="121" idx="1"/>
          </p:cNvCxnSpPr>
          <p:nvPr/>
        </p:nvCxnSpPr>
        <p:spPr>
          <a:xfrm rot="10800000">
            <a:off x="3250741" y="4798442"/>
            <a:ext cx="1138325" cy="492148"/>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3A6E51B-3834-4B6E-8DFA-4DBA8C3545EB}"/>
              </a:ext>
            </a:extLst>
          </p:cNvPr>
          <p:cNvGrpSpPr/>
          <p:nvPr/>
        </p:nvGrpSpPr>
        <p:grpSpPr>
          <a:xfrm>
            <a:off x="1438889" y="5319277"/>
            <a:ext cx="2504408" cy="1208835"/>
            <a:chOff x="1438889" y="5319277"/>
            <a:chExt cx="2504408" cy="1208835"/>
          </a:xfrm>
        </p:grpSpPr>
        <p:cxnSp>
          <p:nvCxnSpPr>
            <p:cNvPr id="123" name="Connector: Elbow 122">
              <a:extLst>
                <a:ext uri="{FF2B5EF4-FFF2-40B4-BE49-F238E27FC236}">
                  <a16:creationId xmlns:a16="http://schemas.microsoft.com/office/drawing/2014/main" id="{888C002B-5AB7-4C48-9287-EE67549F1D84}"/>
                </a:ext>
              </a:extLst>
            </p:cNvPr>
            <p:cNvCxnSpPr>
              <a:cxnSpLocks/>
              <a:stCxn id="133" idx="0"/>
              <a:endCxn id="89" idx="2"/>
            </p:cNvCxnSpPr>
            <p:nvPr/>
          </p:nvCxnSpPr>
          <p:spPr>
            <a:xfrm rot="16200000" flipV="1">
              <a:off x="2788831" y="5184271"/>
              <a:ext cx="470060" cy="74007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C26A341B-F894-41D8-8A08-00EE90473AF5}"/>
                </a:ext>
              </a:extLst>
            </p:cNvPr>
            <p:cNvCxnSpPr>
              <a:cxnSpLocks/>
              <a:stCxn id="130" idx="0"/>
              <a:endCxn id="89" idx="2"/>
            </p:cNvCxnSpPr>
            <p:nvPr/>
          </p:nvCxnSpPr>
          <p:spPr>
            <a:xfrm rot="5400000" flipH="1" flipV="1">
              <a:off x="2086027" y="5221539"/>
              <a:ext cx="470060" cy="665536"/>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91FA124-F279-4C2B-B8B4-DA86EEAB1FE2}"/>
                </a:ext>
              </a:extLst>
            </p:cNvPr>
            <p:cNvGrpSpPr/>
            <p:nvPr/>
          </p:nvGrpSpPr>
          <p:grpSpPr>
            <a:xfrm>
              <a:off x="2844497" y="5789337"/>
              <a:ext cx="1098800" cy="738775"/>
              <a:chOff x="2271485" y="5554740"/>
              <a:chExt cx="1393951" cy="937219"/>
            </a:xfrm>
          </p:grpSpPr>
          <p:sp>
            <p:nvSpPr>
              <p:cNvPr id="133" name="Field gateway">
                <a:extLst>
                  <a:ext uri="{FF2B5EF4-FFF2-40B4-BE49-F238E27FC236}">
                    <a16:creationId xmlns:a16="http://schemas.microsoft.com/office/drawing/2014/main" id="{ACF084AB-9E39-47DD-88F0-97D1BBE2D187}"/>
                  </a:ext>
                </a:extLst>
              </p:cNvPr>
              <p:cNvSpPr/>
              <p:nvPr/>
            </p:nvSpPr>
            <p:spPr>
              <a:xfrm>
                <a:off x="2271485" y="5554740"/>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Weather</a:t>
                </a:r>
              </a:p>
            </p:txBody>
          </p:sp>
          <p:pic>
            <p:nvPicPr>
              <p:cNvPr id="134" name="Picture 133">
                <a:extLst>
                  <a:ext uri="{FF2B5EF4-FFF2-40B4-BE49-F238E27FC236}">
                    <a16:creationId xmlns:a16="http://schemas.microsoft.com/office/drawing/2014/main" id="{CA0D20A6-9A32-4AEA-9791-3D0FA9BFF382}"/>
                  </a:ext>
                </a:extLst>
              </p:cNvPr>
              <p:cNvPicPr>
                <a:picLocks noChangeAspect="1"/>
              </p:cNvPicPr>
              <p:nvPr/>
            </p:nvPicPr>
            <p:blipFill>
              <a:blip r:embed="rId16"/>
              <a:stretch>
                <a:fillRect/>
              </a:stretch>
            </p:blipFill>
            <p:spPr>
              <a:xfrm>
                <a:off x="2652028" y="5650269"/>
                <a:ext cx="632864" cy="565206"/>
              </a:xfrm>
              <a:prstGeom prst="rect">
                <a:avLst/>
              </a:prstGeom>
            </p:spPr>
          </p:pic>
        </p:grpSp>
        <p:grpSp>
          <p:nvGrpSpPr>
            <p:cNvPr id="129" name="Group 128">
              <a:extLst>
                <a:ext uri="{FF2B5EF4-FFF2-40B4-BE49-F238E27FC236}">
                  <a16:creationId xmlns:a16="http://schemas.microsoft.com/office/drawing/2014/main" id="{A4267FE7-905E-44B0-AF71-0BF02B5200AB}"/>
                </a:ext>
              </a:extLst>
            </p:cNvPr>
            <p:cNvGrpSpPr/>
            <p:nvPr/>
          </p:nvGrpSpPr>
          <p:grpSpPr>
            <a:xfrm>
              <a:off x="1438889" y="5789337"/>
              <a:ext cx="1098800" cy="738775"/>
              <a:chOff x="364490" y="5554740"/>
              <a:chExt cx="1393951" cy="937219"/>
            </a:xfrm>
          </p:grpSpPr>
          <p:sp>
            <p:nvSpPr>
              <p:cNvPr id="130" name="Field gateway">
                <a:extLst>
                  <a:ext uri="{FF2B5EF4-FFF2-40B4-BE49-F238E27FC236}">
                    <a16:creationId xmlns:a16="http://schemas.microsoft.com/office/drawing/2014/main" id="{D0808E91-CC78-4F2D-B5B5-915F8B2248C4}"/>
                  </a:ext>
                </a:extLst>
              </p:cNvPr>
              <p:cNvSpPr/>
              <p:nvPr/>
            </p:nvSpPr>
            <p:spPr>
              <a:xfrm>
                <a:off x="364490" y="5554740"/>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Spot Price</a:t>
                </a:r>
              </a:p>
            </p:txBody>
          </p:sp>
          <p:pic>
            <p:nvPicPr>
              <p:cNvPr id="131" name="Picture 130">
                <a:extLst>
                  <a:ext uri="{FF2B5EF4-FFF2-40B4-BE49-F238E27FC236}">
                    <a16:creationId xmlns:a16="http://schemas.microsoft.com/office/drawing/2014/main" id="{41607FE9-E019-45C1-B138-15248EDBC3C3}"/>
                  </a:ext>
                </a:extLst>
              </p:cNvPr>
              <p:cNvPicPr>
                <a:picLocks noChangeAspect="1"/>
              </p:cNvPicPr>
              <p:nvPr/>
            </p:nvPicPr>
            <p:blipFill>
              <a:blip r:embed="rId17"/>
              <a:stretch>
                <a:fillRect/>
              </a:stretch>
            </p:blipFill>
            <p:spPr>
              <a:xfrm>
                <a:off x="995657" y="5659874"/>
                <a:ext cx="497457" cy="492588"/>
              </a:xfrm>
              <a:prstGeom prst="rect">
                <a:avLst/>
              </a:prstGeom>
            </p:spPr>
          </p:pic>
          <p:pic>
            <p:nvPicPr>
              <p:cNvPr id="132" name="Picture 131">
                <a:extLst>
                  <a:ext uri="{FF2B5EF4-FFF2-40B4-BE49-F238E27FC236}">
                    <a16:creationId xmlns:a16="http://schemas.microsoft.com/office/drawing/2014/main" id="{B6C1DBC7-14D0-4477-875C-63A824C1D776}"/>
                  </a:ext>
                </a:extLst>
              </p:cNvPr>
              <p:cNvPicPr>
                <a:picLocks noChangeAspect="1"/>
              </p:cNvPicPr>
              <p:nvPr/>
            </p:nvPicPr>
            <p:blipFill>
              <a:blip r:embed="rId18"/>
              <a:stretch>
                <a:fillRect/>
              </a:stretch>
            </p:blipFill>
            <p:spPr>
              <a:xfrm>
                <a:off x="504769" y="5802496"/>
                <a:ext cx="350610" cy="349966"/>
              </a:xfrm>
              <a:prstGeom prst="rect">
                <a:avLst/>
              </a:prstGeom>
            </p:spPr>
          </p:pic>
        </p:grpSp>
      </p:grpSp>
      <p:grpSp>
        <p:nvGrpSpPr>
          <p:cNvPr id="4097" name="Group 4096">
            <a:extLst>
              <a:ext uri="{FF2B5EF4-FFF2-40B4-BE49-F238E27FC236}">
                <a16:creationId xmlns:a16="http://schemas.microsoft.com/office/drawing/2014/main" id="{D57BDC69-EC74-4339-8A10-607944BEB2FE}"/>
              </a:ext>
            </a:extLst>
          </p:cNvPr>
          <p:cNvGrpSpPr/>
          <p:nvPr/>
        </p:nvGrpSpPr>
        <p:grpSpPr>
          <a:xfrm>
            <a:off x="5829963" y="2558160"/>
            <a:ext cx="1652356" cy="773253"/>
            <a:chOff x="5829963" y="2558160"/>
            <a:chExt cx="1652356" cy="773253"/>
          </a:xfrm>
        </p:grpSpPr>
        <p:grpSp>
          <p:nvGrpSpPr>
            <p:cNvPr id="137" name="Group 136">
              <a:extLst>
                <a:ext uri="{FF2B5EF4-FFF2-40B4-BE49-F238E27FC236}">
                  <a16:creationId xmlns:a16="http://schemas.microsoft.com/office/drawing/2014/main" id="{F91F4598-8582-4F0D-92E6-5D52745E24D6}"/>
                </a:ext>
              </a:extLst>
            </p:cNvPr>
            <p:cNvGrpSpPr/>
            <p:nvPr/>
          </p:nvGrpSpPr>
          <p:grpSpPr>
            <a:xfrm>
              <a:off x="5829963" y="2558160"/>
              <a:ext cx="1652356" cy="773253"/>
              <a:chOff x="5887432" y="1455632"/>
              <a:chExt cx="2096198" cy="980958"/>
            </a:xfrm>
          </p:grpSpPr>
          <p:sp>
            <p:nvSpPr>
              <p:cNvPr id="139" name="Field gateway">
                <a:extLst>
                  <a:ext uri="{FF2B5EF4-FFF2-40B4-BE49-F238E27FC236}">
                    <a16:creationId xmlns:a16="http://schemas.microsoft.com/office/drawing/2014/main" id="{0B5E1676-1255-4E54-A814-870A3C6EFF61}"/>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40" name="Picture 139">
                <a:extLst>
                  <a:ext uri="{FF2B5EF4-FFF2-40B4-BE49-F238E27FC236}">
                    <a16:creationId xmlns:a16="http://schemas.microsoft.com/office/drawing/2014/main" id="{AE279CC5-3837-40E7-83BD-13FB7871A7C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138" name="TextBox 137">
              <a:extLst>
                <a:ext uri="{FF2B5EF4-FFF2-40B4-BE49-F238E27FC236}">
                  <a16:creationId xmlns:a16="http://schemas.microsoft.com/office/drawing/2014/main" id="{24919991-4D07-45F6-B533-53008C680076}"/>
                </a:ext>
              </a:extLst>
            </p:cNvPr>
            <p:cNvSpPr txBox="1"/>
            <p:nvPr/>
          </p:nvSpPr>
          <p:spPr>
            <a:xfrm>
              <a:off x="6374284" y="2629055"/>
              <a:ext cx="1023294" cy="51706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grpSp>
        <p:nvGrpSpPr>
          <p:cNvPr id="4096" name="Group 4095">
            <a:extLst>
              <a:ext uri="{FF2B5EF4-FFF2-40B4-BE49-F238E27FC236}">
                <a16:creationId xmlns:a16="http://schemas.microsoft.com/office/drawing/2014/main" id="{D1623536-C376-49D8-B30E-658CDB3D6F5B}"/>
              </a:ext>
            </a:extLst>
          </p:cNvPr>
          <p:cNvGrpSpPr/>
          <p:nvPr/>
        </p:nvGrpSpPr>
        <p:grpSpPr>
          <a:xfrm>
            <a:off x="2051583" y="2577902"/>
            <a:ext cx="1098801" cy="738775"/>
            <a:chOff x="2051583" y="2577902"/>
            <a:chExt cx="1098801" cy="738775"/>
          </a:xfrm>
        </p:grpSpPr>
        <p:sp>
          <p:nvSpPr>
            <p:cNvPr id="142" name="Field gateway">
              <a:extLst>
                <a:ext uri="{FF2B5EF4-FFF2-40B4-BE49-F238E27FC236}">
                  <a16:creationId xmlns:a16="http://schemas.microsoft.com/office/drawing/2014/main" id="{B5C47897-318F-4861-91F2-38257A3CB48D}"/>
                </a:ext>
              </a:extLst>
            </p:cNvPr>
            <p:cNvSpPr/>
            <p:nvPr/>
          </p:nvSpPr>
          <p:spPr>
            <a:xfrm>
              <a:off x="2051583" y="2577902"/>
              <a:ext cx="1098801" cy="738775"/>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AI</a:t>
              </a:r>
            </a:p>
          </p:txBody>
        </p:sp>
        <p:pic>
          <p:nvPicPr>
            <p:cNvPr id="143" name="Picture 142">
              <a:extLst>
                <a:ext uri="{FF2B5EF4-FFF2-40B4-BE49-F238E27FC236}">
                  <a16:creationId xmlns:a16="http://schemas.microsoft.com/office/drawing/2014/main" id="{4B40AE1C-4881-4F12-998A-D9E3D7646793}"/>
                </a:ext>
              </a:extLst>
            </p:cNvPr>
            <p:cNvPicPr>
              <a:picLocks noChangeAspect="1"/>
            </p:cNvPicPr>
            <p:nvPr/>
          </p:nvPicPr>
          <p:blipFill>
            <a:blip r:embed="rId20"/>
            <a:stretch>
              <a:fillRect/>
            </a:stretch>
          </p:blipFill>
          <p:spPr>
            <a:xfrm>
              <a:off x="2342398" y="2679875"/>
              <a:ext cx="435745" cy="435745"/>
            </a:xfrm>
            <a:prstGeom prst="rect">
              <a:avLst/>
            </a:prstGeom>
          </p:spPr>
        </p:pic>
      </p:grpSp>
      <p:cxnSp>
        <p:nvCxnSpPr>
          <p:cNvPr id="144" name="Straight Arrow Connector 143">
            <a:extLst>
              <a:ext uri="{FF2B5EF4-FFF2-40B4-BE49-F238E27FC236}">
                <a16:creationId xmlns:a16="http://schemas.microsoft.com/office/drawing/2014/main" id="{0DF33A00-C9FC-4B35-A969-0E1C72D82A42}"/>
              </a:ext>
            </a:extLst>
          </p:cNvPr>
          <p:cNvCxnSpPr>
            <a:stCxn id="142" idx="3"/>
            <a:endCxn id="139" idx="1"/>
          </p:cNvCxnSpPr>
          <p:nvPr/>
        </p:nvCxnSpPr>
        <p:spPr>
          <a:xfrm flipV="1">
            <a:off x="3150384" y="2944787"/>
            <a:ext cx="2679579" cy="25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101" name="Group 4100">
            <a:extLst>
              <a:ext uri="{FF2B5EF4-FFF2-40B4-BE49-F238E27FC236}">
                <a16:creationId xmlns:a16="http://schemas.microsoft.com/office/drawing/2014/main" id="{91D8CEAF-FEF1-421D-ABBD-0837A52D80ED}"/>
              </a:ext>
            </a:extLst>
          </p:cNvPr>
          <p:cNvGrpSpPr/>
          <p:nvPr/>
        </p:nvGrpSpPr>
        <p:grpSpPr>
          <a:xfrm>
            <a:off x="6320246" y="4845074"/>
            <a:ext cx="1474303" cy="406265"/>
            <a:chOff x="6320246" y="4845074"/>
            <a:chExt cx="1474303" cy="406265"/>
          </a:xfrm>
        </p:grpSpPr>
        <p:sp>
          <p:nvSpPr>
            <p:cNvPr id="147" name="Rectangle 146">
              <a:extLst>
                <a:ext uri="{FF2B5EF4-FFF2-40B4-BE49-F238E27FC236}">
                  <a16:creationId xmlns:a16="http://schemas.microsoft.com/office/drawing/2014/main" id="{73281F45-595A-4C35-94FB-E8FF34CC2C55}"/>
                </a:ext>
              </a:extLst>
            </p:cNvPr>
            <p:cNvSpPr/>
            <p:nvPr/>
          </p:nvSpPr>
          <p:spPr bwMode="auto">
            <a:xfrm>
              <a:off x="6922773" y="4864067"/>
              <a:ext cx="166007" cy="120131"/>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148" name="Group 147">
              <a:extLst>
                <a:ext uri="{FF2B5EF4-FFF2-40B4-BE49-F238E27FC236}">
                  <a16:creationId xmlns:a16="http://schemas.microsoft.com/office/drawing/2014/main" id="{9E69F81F-ECC6-447C-8C5F-8CEBDBB97317}"/>
                </a:ext>
              </a:extLst>
            </p:cNvPr>
            <p:cNvGrpSpPr/>
            <p:nvPr/>
          </p:nvGrpSpPr>
          <p:grpSpPr>
            <a:xfrm>
              <a:off x="6320246" y="4845074"/>
              <a:ext cx="1474303" cy="406265"/>
              <a:chOff x="5841409" y="4160616"/>
              <a:chExt cx="1870317" cy="515392"/>
            </a:xfrm>
          </p:grpSpPr>
          <p:sp>
            <p:nvSpPr>
              <p:cNvPr id="155" name="Field gateway">
                <a:extLst>
                  <a:ext uri="{FF2B5EF4-FFF2-40B4-BE49-F238E27FC236}">
                    <a16:creationId xmlns:a16="http://schemas.microsoft.com/office/drawing/2014/main" id="{17D6F8E5-E2A7-4E5B-AA2C-C97B324E8884}"/>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56" name="TextBox 155">
                <a:extLst>
                  <a:ext uri="{FF2B5EF4-FFF2-40B4-BE49-F238E27FC236}">
                    <a16:creationId xmlns:a16="http://schemas.microsoft.com/office/drawing/2014/main" id="{16A8B867-E7E6-444B-9917-FA89B232BB06}"/>
                  </a:ext>
                </a:extLst>
              </p:cNvPr>
              <p:cNvSpPr txBox="1"/>
              <p:nvPr/>
            </p:nvSpPr>
            <p:spPr>
              <a:xfrm>
                <a:off x="6074896" y="4160616"/>
                <a:ext cx="1636830" cy="51539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Charging controller</a:t>
                </a:r>
                <a:endParaRPr lang="sv-SE" sz="700" dirty="0" err="1">
                  <a:solidFill>
                    <a:prstClr val="white"/>
                  </a:solidFill>
                  <a:latin typeface="Segoe UI Semibold" panose="020B0702040204020203" pitchFamily="34" charset="0"/>
                  <a:cs typeface="Segoe UI" pitchFamily="34" charset="0"/>
                </a:endParaRPr>
              </a:p>
            </p:txBody>
          </p:sp>
          <p:pic>
            <p:nvPicPr>
              <p:cNvPr id="157" name="Picture 156">
                <a:extLst>
                  <a:ext uri="{FF2B5EF4-FFF2-40B4-BE49-F238E27FC236}">
                    <a16:creationId xmlns:a16="http://schemas.microsoft.com/office/drawing/2014/main" id="{B3066A63-37B8-4F15-AF67-343E16251175}"/>
                  </a:ext>
                </a:extLst>
              </p:cNvPr>
              <p:cNvPicPr>
                <a:picLocks noChangeAspect="1"/>
              </p:cNvPicPr>
              <p:nvPr/>
            </p:nvPicPr>
            <p:blipFill>
              <a:blip r:embed="rId10"/>
              <a:stretch>
                <a:fillRect/>
              </a:stretch>
            </p:blipFill>
            <p:spPr>
              <a:xfrm>
                <a:off x="5919158" y="4229900"/>
                <a:ext cx="292293" cy="314353"/>
              </a:xfrm>
              <a:prstGeom prst="rect">
                <a:avLst/>
              </a:prstGeom>
            </p:spPr>
          </p:pic>
        </p:grpSp>
      </p:grpSp>
      <p:cxnSp>
        <p:nvCxnSpPr>
          <p:cNvPr id="150" name="Straight Arrow Connector 149">
            <a:extLst>
              <a:ext uri="{FF2B5EF4-FFF2-40B4-BE49-F238E27FC236}">
                <a16:creationId xmlns:a16="http://schemas.microsoft.com/office/drawing/2014/main" id="{3E647582-D1CE-490D-BF8C-CCC51492DF8D}"/>
              </a:ext>
            </a:extLst>
          </p:cNvPr>
          <p:cNvCxnSpPr>
            <a:cxnSpLocks/>
            <a:endCxn id="149" idx="0"/>
          </p:cNvCxnSpPr>
          <p:nvPr/>
        </p:nvCxnSpPr>
        <p:spPr>
          <a:xfrm flipH="1">
            <a:off x="6981828" y="5195644"/>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E142604D-98C5-4753-9BB6-970F0E1459BB}"/>
              </a:ext>
            </a:extLst>
          </p:cNvPr>
          <p:cNvGrpSpPr/>
          <p:nvPr/>
        </p:nvGrpSpPr>
        <p:grpSpPr>
          <a:xfrm>
            <a:off x="6320246" y="5466411"/>
            <a:ext cx="1323163" cy="1055514"/>
            <a:chOff x="6320246" y="5466411"/>
            <a:chExt cx="1323163" cy="1055514"/>
          </a:xfrm>
        </p:grpSpPr>
        <p:sp>
          <p:nvSpPr>
            <p:cNvPr id="149" name="Field gateway">
              <a:extLst>
                <a:ext uri="{FF2B5EF4-FFF2-40B4-BE49-F238E27FC236}">
                  <a16:creationId xmlns:a16="http://schemas.microsoft.com/office/drawing/2014/main" id="{3B4BA02D-2679-4F84-A420-72CED3A34485}"/>
                </a:ext>
              </a:extLst>
            </p:cNvPr>
            <p:cNvSpPr/>
            <p:nvPr/>
          </p:nvSpPr>
          <p:spPr>
            <a:xfrm>
              <a:off x="6320246" y="5466411"/>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Charging</a:t>
              </a:r>
            </a:p>
          </p:txBody>
        </p:sp>
        <p:grpSp>
          <p:nvGrpSpPr>
            <p:cNvPr id="151" name="Group 150">
              <a:extLst>
                <a:ext uri="{FF2B5EF4-FFF2-40B4-BE49-F238E27FC236}">
                  <a16:creationId xmlns:a16="http://schemas.microsoft.com/office/drawing/2014/main" id="{5A62F6E7-8BEB-4895-8532-83BF3A9A2E86}"/>
                </a:ext>
              </a:extLst>
            </p:cNvPr>
            <p:cNvGrpSpPr/>
            <p:nvPr/>
          </p:nvGrpSpPr>
          <p:grpSpPr>
            <a:xfrm>
              <a:off x="6585261" y="5796302"/>
              <a:ext cx="868646" cy="376664"/>
              <a:chOff x="6451402" y="5481375"/>
              <a:chExt cx="1101974" cy="477840"/>
            </a:xfrm>
          </p:grpSpPr>
          <p:pic>
            <p:nvPicPr>
              <p:cNvPr id="153" name="Picture 152">
                <a:extLst>
                  <a:ext uri="{FF2B5EF4-FFF2-40B4-BE49-F238E27FC236}">
                    <a16:creationId xmlns:a16="http://schemas.microsoft.com/office/drawing/2014/main" id="{F4F6BD4A-DBC2-4CBF-99EE-8268ACFA8585}"/>
                  </a:ext>
                </a:extLst>
              </p:cNvPr>
              <p:cNvPicPr>
                <a:picLocks noChangeAspect="1"/>
              </p:cNvPicPr>
              <p:nvPr/>
            </p:nvPicPr>
            <p:blipFill>
              <a:blip r:embed="rId21"/>
              <a:stretch>
                <a:fillRect/>
              </a:stretch>
            </p:blipFill>
            <p:spPr>
              <a:xfrm>
                <a:off x="6451402" y="5481375"/>
                <a:ext cx="515457" cy="477840"/>
              </a:xfrm>
              <a:prstGeom prst="rect">
                <a:avLst/>
              </a:prstGeom>
            </p:spPr>
          </p:pic>
          <p:pic>
            <p:nvPicPr>
              <p:cNvPr id="154" name="Picture 153">
                <a:extLst>
                  <a:ext uri="{FF2B5EF4-FFF2-40B4-BE49-F238E27FC236}">
                    <a16:creationId xmlns:a16="http://schemas.microsoft.com/office/drawing/2014/main" id="{1EA5A797-E746-4CAB-9A3E-731FD49CD887}"/>
                  </a:ext>
                </a:extLst>
              </p:cNvPr>
              <p:cNvPicPr>
                <a:picLocks noChangeAspect="1"/>
              </p:cNvPicPr>
              <p:nvPr/>
            </p:nvPicPr>
            <p:blipFill>
              <a:blip r:embed="rId21"/>
              <a:stretch>
                <a:fillRect/>
              </a:stretch>
            </p:blipFill>
            <p:spPr>
              <a:xfrm>
                <a:off x="7037919" y="5481375"/>
                <a:ext cx="515457" cy="477840"/>
              </a:xfrm>
              <a:prstGeom prst="rect">
                <a:avLst/>
              </a:prstGeom>
            </p:spPr>
          </p:pic>
        </p:grpSp>
      </p:grpSp>
      <p:cxnSp>
        <p:nvCxnSpPr>
          <p:cNvPr id="152" name="Connector: Elbow 151">
            <a:extLst>
              <a:ext uri="{FF2B5EF4-FFF2-40B4-BE49-F238E27FC236}">
                <a16:creationId xmlns:a16="http://schemas.microsoft.com/office/drawing/2014/main" id="{BDEA48CB-B65E-4D5C-8C36-7A152B43426E}"/>
              </a:ext>
            </a:extLst>
          </p:cNvPr>
          <p:cNvCxnSpPr>
            <a:cxnSpLocks/>
            <a:stCxn id="147" idx="0"/>
            <a:endCxn id="71" idx="2"/>
          </p:cNvCxnSpPr>
          <p:nvPr/>
        </p:nvCxnSpPr>
        <p:spPr>
          <a:xfrm rot="5400000" flipH="1" flipV="1">
            <a:off x="7177096" y="4152780"/>
            <a:ext cx="539968" cy="882606"/>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8" name="Picture 157">
            <a:extLst>
              <a:ext uri="{FF2B5EF4-FFF2-40B4-BE49-F238E27FC236}">
                <a16:creationId xmlns:a16="http://schemas.microsoft.com/office/drawing/2014/main" id="{4E8DCE21-781D-47FD-BCDD-4C52C2E3D344}"/>
              </a:ext>
            </a:extLst>
          </p:cNvPr>
          <p:cNvPicPr>
            <a:picLocks noChangeAspect="1"/>
          </p:cNvPicPr>
          <p:nvPr/>
        </p:nvPicPr>
        <p:blipFill>
          <a:blip r:embed="rId22"/>
          <a:stretch>
            <a:fillRect/>
          </a:stretch>
        </p:blipFill>
        <p:spPr>
          <a:xfrm>
            <a:off x="9892960" y="5581084"/>
            <a:ext cx="303035" cy="567109"/>
          </a:xfrm>
          <a:prstGeom prst="rect">
            <a:avLst/>
          </a:prstGeom>
        </p:spPr>
      </p:pic>
    </p:spTree>
    <p:extLst>
      <p:ext uri="{BB962C8B-B14F-4D97-AF65-F5344CB8AC3E}">
        <p14:creationId xmlns:p14="http://schemas.microsoft.com/office/powerpoint/2010/main" val="2198811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
                                        <p:tgtEl>
                                          <p:spTgt spid="410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fade">
                                      <p:cBhvr>
                                        <p:cTn id="15" dur="500"/>
                                        <p:tgtEl>
                                          <p:spTgt spid="1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500"/>
                                        <p:tgtEl>
                                          <p:spTgt spid="1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099"/>
                                        </p:tgtEl>
                                        <p:attrNameLst>
                                          <p:attrName>style.visibility</p:attrName>
                                        </p:attrNameLst>
                                      </p:cBhvr>
                                      <p:to>
                                        <p:strVal val="visible"/>
                                      </p:to>
                                    </p:set>
                                    <p:animEffect transition="in" filter="fade">
                                      <p:cBhvr>
                                        <p:cTn id="28" dur="500"/>
                                        <p:tgtEl>
                                          <p:spTgt spid="409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fade">
                                      <p:cBhvr>
                                        <p:cTn id="38" dur="500"/>
                                        <p:tgtEl>
                                          <p:spTgt spid="9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fade">
                                      <p:cBhvr>
                                        <p:cTn id="42" dur="500"/>
                                        <p:tgtEl>
                                          <p:spTgt spid="118"/>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fade">
                                      <p:cBhvr>
                                        <p:cTn id="46" dur="500"/>
                                        <p:tgtEl>
                                          <p:spTgt spid="119"/>
                                        </p:tgtEl>
                                      </p:cBhvr>
                                    </p:animEffect>
                                  </p:childTnLst>
                                </p:cTn>
                              </p:par>
                            </p:childTnLst>
                          </p:cTn>
                        </p:par>
                        <p:par>
                          <p:cTn id="47" fill="hold">
                            <p:stCondLst>
                              <p:cond delay="1500"/>
                            </p:stCondLst>
                            <p:childTnLst>
                              <p:par>
                                <p:cTn id="48" presetID="10" presetClass="entr" presetSubtype="0" fill="hold" nodeType="after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fade">
                                      <p:cBhvr>
                                        <p:cTn id="50" dur="500"/>
                                        <p:tgtEl>
                                          <p:spTgt spid="9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500"/>
                                        <p:tgtEl>
                                          <p:spTgt spid="98"/>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99"/>
                                        </p:tgtEl>
                                        <p:attrNameLst>
                                          <p:attrName>style.visibility</p:attrName>
                                        </p:attrNameLst>
                                      </p:cBhvr>
                                      <p:to>
                                        <p:strVal val="visible"/>
                                      </p:to>
                                    </p:set>
                                    <p:animEffect transition="in" filter="fade">
                                      <p:cBhvr>
                                        <p:cTn id="63" dur="500"/>
                                        <p:tgtEl>
                                          <p:spTgt spid="99"/>
                                        </p:tgtEl>
                                      </p:cBhvr>
                                    </p:animEffect>
                                  </p:childTnLst>
                                </p:cTn>
                              </p:par>
                            </p:childTnLst>
                          </p:cTn>
                        </p:par>
                        <p:par>
                          <p:cTn id="64" fill="hold">
                            <p:stCondLst>
                              <p:cond delay="1500"/>
                            </p:stCondLst>
                            <p:childTnLst>
                              <p:par>
                                <p:cTn id="65" presetID="10" presetClass="entr" presetSubtype="0" fill="hold" nodeType="after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100"/>
                                        </p:tgtEl>
                                        <p:attrNameLst>
                                          <p:attrName>style.visibility</p:attrName>
                                        </p:attrNameLst>
                                      </p:cBhvr>
                                      <p:to>
                                        <p:strVal val="visible"/>
                                      </p:to>
                                    </p:set>
                                    <p:animEffect transition="in" filter="fade">
                                      <p:cBhvr>
                                        <p:cTn id="71" dur="500"/>
                                        <p:tgtEl>
                                          <p:spTgt spid="100"/>
                                        </p:tgtEl>
                                      </p:cBhvr>
                                    </p:animEffect>
                                  </p:childTnLst>
                                </p:cTn>
                              </p:par>
                            </p:childTnLst>
                          </p:cTn>
                        </p:par>
                        <p:par>
                          <p:cTn id="72" fill="hold">
                            <p:stCondLst>
                              <p:cond delay="2500"/>
                            </p:stCondLst>
                            <p:childTnLst>
                              <p:par>
                                <p:cTn id="73" presetID="10" presetClass="entr" presetSubtype="0" fill="hold" nodeType="after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500"/>
                                        <p:tgtEl>
                                          <p:spTgt spid="14"/>
                                        </p:tgtEl>
                                      </p:cBhvr>
                                    </p:animEffect>
                                  </p:childTnLst>
                                </p:cTn>
                              </p:par>
                            </p:childTnLst>
                          </p:cTn>
                        </p:par>
                        <p:par>
                          <p:cTn id="76" fill="hold">
                            <p:stCondLst>
                              <p:cond delay="3000"/>
                            </p:stCondLst>
                            <p:childTnLst>
                              <p:par>
                                <p:cTn id="77" presetID="10" presetClass="entr" presetSubtype="0" fill="hold" nodeType="afterEffect">
                                  <p:stCondLst>
                                    <p:cond delay="0"/>
                                  </p:stCondLst>
                                  <p:childTnLst>
                                    <p:set>
                                      <p:cBhvr>
                                        <p:cTn id="78" dur="1" fill="hold">
                                          <p:stCondLst>
                                            <p:cond delay="0"/>
                                          </p:stCondLst>
                                        </p:cTn>
                                        <p:tgtEl>
                                          <p:spTgt spid="150"/>
                                        </p:tgtEl>
                                        <p:attrNameLst>
                                          <p:attrName>style.visibility</p:attrName>
                                        </p:attrNameLst>
                                      </p:cBhvr>
                                      <p:to>
                                        <p:strVal val="visible"/>
                                      </p:to>
                                    </p:set>
                                    <p:animEffect transition="in" filter="fade">
                                      <p:cBhvr>
                                        <p:cTn id="79" dur="500"/>
                                        <p:tgtEl>
                                          <p:spTgt spid="150"/>
                                        </p:tgtEl>
                                      </p:cBhvr>
                                    </p:animEffect>
                                  </p:childTnLst>
                                </p:cTn>
                              </p:par>
                            </p:childTnLst>
                          </p:cTn>
                        </p:par>
                        <p:par>
                          <p:cTn id="80" fill="hold">
                            <p:stCondLst>
                              <p:cond delay="3500"/>
                            </p:stCondLst>
                            <p:childTnLst>
                              <p:par>
                                <p:cTn id="81" presetID="10" presetClass="entr" presetSubtype="0" fill="hold" nodeType="afterEffect">
                                  <p:stCondLst>
                                    <p:cond delay="0"/>
                                  </p:stCondLst>
                                  <p:childTnLst>
                                    <p:set>
                                      <p:cBhvr>
                                        <p:cTn id="82" dur="1" fill="hold">
                                          <p:stCondLst>
                                            <p:cond delay="0"/>
                                          </p:stCondLst>
                                        </p:cTn>
                                        <p:tgtEl>
                                          <p:spTgt spid="4101"/>
                                        </p:tgtEl>
                                        <p:attrNameLst>
                                          <p:attrName>style.visibility</p:attrName>
                                        </p:attrNameLst>
                                      </p:cBhvr>
                                      <p:to>
                                        <p:strVal val="visible"/>
                                      </p:to>
                                    </p:set>
                                    <p:animEffect transition="in" filter="fade">
                                      <p:cBhvr>
                                        <p:cTn id="83" dur="500"/>
                                        <p:tgtEl>
                                          <p:spTgt spid="4101"/>
                                        </p:tgtEl>
                                      </p:cBhvr>
                                    </p:animEffect>
                                  </p:childTnLst>
                                </p:cTn>
                              </p:par>
                            </p:childTnLst>
                          </p:cTn>
                        </p:par>
                        <p:par>
                          <p:cTn id="84" fill="hold">
                            <p:stCondLst>
                              <p:cond delay="4000"/>
                            </p:stCondLst>
                            <p:childTnLst>
                              <p:par>
                                <p:cTn id="85" presetID="10" presetClass="entr" presetSubtype="0" fill="hold" nodeType="afterEffect">
                                  <p:stCondLst>
                                    <p:cond delay="0"/>
                                  </p:stCondLst>
                                  <p:childTnLst>
                                    <p:set>
                                      <p:cBhvr>
                                        <p:cTn id="86" dur="1" fill="hold">
                                          <p:stCondLst>
                                            <p:cond delay="0"/>
                                          </p:stCondLst>
                                        </p:cTn>
                                        <p:tgtEl>
                                          <p:spTgt spid="152"/>
                                        </p:tgtEl>
                                        <p:attrNameLst>
                                          <p:attrName>style.visibility</p:attrName>
                                        </p:attrNameLst>
                                      </p:cBhvr>
                                      <p:to>
                                        <p:strVal val="visible"/>
                                      </p:to>
                                    </p:set>
                                    <p:animEffect transition="in" filter="fade">
                                      <p:cBhvr>
                                        <p:cTn id="87" dur="500"/>
                                        <p:tgtEl>
                                          <p:spTgt spid="15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096"/>
                                        </p:tgtEl>
                                        <p:attrNameLst>
                                          <p:attrName>style.visibility</p:attrName>
                                        </p:attrNameLst>
                                      </p:cBhvr>
                                      <p:to>
                                        <p:strVal val="visible"/>
                                      </p:to>
                                    </p:set>
                                    <p:animEffect transition="in" filter="fade">
                                      <p:cBhvr>
                                        <p:cTn id="92" dur="500"/>
                                        <p:tgtEl>
                                          <p:spTgt spid="4096"/>
                                        </p:tgtEl>
                                      </p:cBhvr>
                                    </p:animEffect>
                                  </p:childTnLst>
                                </p:cTn>
                              </p:par>
                            </p:childTnLst>
                          </p:cTn>
                        </p:par>
                        <p:par>
                          <p:cTn id="93" fill="hold">
                            <p:stCondLst>
                              <p:cond delay="500"/>
                            </p:stCondLst>
                            <p:childTnLst>
                              <p:par>
                                <p:cTn id="94" presetID="10" presetClass="entr" presetSubtype="0" fill="hold" nodeType="afterEffect">
                                  <p:stCondLst>
                                    <p:cond delay="0"/>
                                  </p:stCondLst>
                                  <p:childTnLst>
                                    <p:set>
                                      <p:cBhvr>
                                        <p:cTn id="95" dur="1" fill="hold">
                                          <p:stCondLst>
                                            <p:cond delay="0"/>
                                          </p:stCondLst>
                                        </p:cTn>
                                        <p:tgtEl>
                                          <p:spTgt spid="144"/>
                                        </p:tgtEl>
                                        <p:attrNameLst>
                                          <p:attrName>style.visibility</p:attrName>
                                        </p:attrNameLst>
                                      </p:cBhvr>
                                      <p:to>
                                        <p:strVal val="visible"/>
                                      </p:to>
                                    </p:set>
                                    <p:animEffect transition="in" filter="fade">
                                      <p:cBhvr>
                                        <p:cTn id="96" dur="500"/>
                                        <p:tgtEl>
                                          <p:spTgt spid="144"/>
                                        </p:tgtEl>
                                      </p:cBhvr>
                                    </p:animEffect>
                                  </p:childTnLst>
                                </p:cTn>
                              </p:par>
                            </p:childTnLst>
                          </p:cTn>
                        </p:par>
                        <p:par>
                          <p:cTn id="97" fill="hold">
                            <p:stCondLst>
                              <p:cond delay="1000"/>
                            </p:stCondLst>
                            <p:childTnLst>
                              <p:par>
                                <p:cTn id="98" presetID="10" presetClass="entr" presetSubtype="0" fill="hold" nodeType="afterEffect">
                                  <p:stCondLst>
                                    <p:cond delay="0"/>
                                  </p:stCondLst>
                                  <p:childTnLst>
                                    <p:set>
                                      <p:cBhvr>
                                        <p:cTn id="99" dur="1" fill="hold">
                                          <p:stCondLst>
                                            <p:cond delay="0"/>
                                          </p:stCondLst>
                                        </p:cTn>
                                        <p:tgtEl>
                                          <p:spTgt spid="4097"/>
                                        </p:tgtEl>
                                        <p:attrNameLst>
                                          <p:attrName>style.visibility</p:attrName>
                                        </p:attrNameLst>
                                      </p:cBhvr>
                                      <p:to>
                                        <p:strVal val="visible"/>
                                      </p:to>
                                    </p:set>
                                    <p:animEffect transition="in" filter="fade">
                                      <p:cBhvr>
                                        <p:cTn id="100" dur="500"/>
                                        <p:tgtEl>
                                          <p:spTgt spid="4097"/>
                                        </p:tgtEl>
                                      </p:cBhvr>
                                    </p:animEffect>
                                  </p:childTnLst>
                                </p:cTn>
                              </p:par>
                            </p:childTnLst>
                          </p:cTn>
                        </p:par>
                        <p:par>
                          <p:cTn id="101" fill="hold">
                            <p:stCondLst>
                              <p:cond delay="1500"/>
                            </p:stCondLst>
                            <p:childTnLst>
                              <p:par>
                                <p:cTn id="102" presetID="10" presetClass="entr" presetSubtype="0" fill="hold" nodeType="after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fade">
                                      <p:cBhvr>
                                        <p:cTn id="104"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4875124" y="354277"/>
            <a:ext cx="1354472"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6" name="Group 5">
            <a:extLst>
              <a:ext uri="{FF2B5EF4-FFF2-40B4-BE49-F238E27FC236}">
                <a16:creationId xmlns:a16="http://schemas.microsoft.com/office/drawing/2014/main" id="{84B5F627-98FE-481E-A416-8B9338273BAC}"/>
              </a:ext>
            </a:extLst>
          </p:cNvPr>
          <p:cNvGrpSpPr/>
          <p:nvPr/>
        </p:nvGrpSpPr>
        <p:grpSpPr>
          <a:xfrm>
            <a:off x="595080" y="2641137"/>
            <a:ext cx="10658015" cy="3973574"/>
            <a:chOff x="595080" y="2641137"/>
            <a:chExt cx="10658015" cy="3973574"/>
          </a:xfrm>
        </p:grpSpPr>
        <p:grpSp>
          <p:nvGrpSpPr>
            <p:cNvPr id="159" name="Group 158">
              <a:extLst>
                <a:ext uri="{FF2B5EF4-FFF2-40B4-BE49-F238E27FC236}">
                  <a16:creationId xmlns:a16="http://schemas.microsoft.com/office/drawing/2014/main" id="{812E4F23-61F2-4ADE-B54C-FB5AF0836A0D}"/>
                </a:ext>
              </a:extLst>
            </p:cNvPr>
            <p:cNvGrpSpPr/>
            <p:nvPr/>
          </p:nvGrpSpPr>
          <p:grpSpPr>
            <a:xfrm>
              <a:off x="5618382" y="3896181"/>
              <a:ext cx="1237259" cy="2718530"/>
              <a:chOff x="4831018" y="1476375"/>
              <a:chExt cx="1575998" cy="5105400"/>
            </a:xfrm>
          </p:grpSpPr>
          <p:sp>
            <p:nvSpPr>
              <p:cNvPr id="160" name="IoT">
                <a:extLst>
                  <a:ext uri="{FF2B5EF4-FFF2-40B4-BE49-F238E27FC236}">
                    <a16:creationId xmlns:a16="http://schemas.microsoft.com/office/drawing/2014/main" id="{217AA50B-7973-42C3-BC58-576C45CE814C}"/>
                  </a:ext>
                </a:extLst>
              </p:cNvPr>
              <p:cNvSpPr/>
              <p:nvPr/>
            </p:nvSpPr>
            <p:spPr>
              <a:xfrm>
                <a:off x="4831018" y="1476375"/>
                <a:ext cx="1575998" cy="510540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IoT Hub</a:t>
                </a:r>
              </a:p>
            </p:txBody>
          </p:sp>
          <p:pic>
            <p:nvPicPr>
              <p:cNvPr id="161" name="Picture 160">
                <a:extLst>
                  <a:ext uri="{FF2B5EF4-FFF2-40B4-BE49-F238E27FC236}">
                    <a16:creationId xmlns:a16="http://schemas.microsoft.com/office/drawing/2014/main" id="{0B88C75F-45C5-4F21-8D4E-0FE7D05E8047}"/>
                  </a:ext>
                </a:extLst>
              </p:cNvPr>
              <p:cNvPicPr>
                <a:picLocks noChangeAspect="1"/>
              </p:cNvPicPr>
              <p:nvPr/>
            </p:nvPicPr>
            <p:blipFill>
              <a:blip r:embed="rId6"/>
              <a:stretch>
                <a:fillRect/>
              </a:stretch>
            </p:blipFill>
            <p:spPr>
              <a:xfrm>
                <a:off x="6027093" y="1562507"/>
                <a:ext cx="299157" cy="299157"/>
              </a:xfrm>
              <a:prstGeom prst="rect">
                <a:avLst/>
              </a:prstGeom>
            </p:spPr>
          </p:pic>
        </p:grpSp>
        <p:sp>
          <p:nvSpPr>
            <p:cNvPr id="162" name="IoT">
              <a:extLst>
                <a:ext uri="{FF2B5EF4-FFF2-40B4-BE49-F238E27FC236}">
                  <a16:creationId xmlns:a16="http://schemas.microsoft.com/office/drawing/2014/main" id="{4E052A66-30E7-43A7-9AC3-CD2091C7BE56}"/>
                </a:ext>
              </a:extLst>
            </p:cNvPr>
            <p:cNvSpPr/>
            <p:nvPr/>
          </p:nvSpPr>
          <p:spPr>
            <a:xfrm>
              <a:off x="7739143" y="2641137"/>
              <a:ext cx="3513952" cy="392600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cxnSp>
          <p:nvCxnSpPr>
            <p:cNvPr id="163" name="Connector: Elbow 162">
              <a:extLst>
                <a:ext uri="{FF2B5EF4-FFF2-40B4-BE49-F238E27FC236}">
                  <a16:creationId xmlns:a16="http://schemas.microsoft.com/office/drawing/2014/main" id="{BBE38390-7B26-4596-B7B8-A1A88F2EDE03}"/>
                </a:ext>
              </a:extLst>
            </p:cNvPr>
            <p:cNvCxnSpPr>
              <a:cxnSpLocks/>
              <a:stCxn id="227" idx="1"/>
              <a:endCxn id="165" idx="3"/>
            </p:cNvCxnSpPr>
            <p:nvPr/>
          </p:nvCxnSpPr>
          <p:spPr>
            <a:xfrm rot="10800000">
              <a:off x="6855641" y="5311701"/>
              <a:ext cx="1082840" cy="269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D4399B70-7CC4-4A11-A003-959530B9C70A}"/>
                </a:ext>
              </a:extLst>
            </p:cNvPr>
            <p:cNvGrpSpPr/>
            <p:nvPr/>
          </p:nvGrpSpPr>
          <p:grpSpPr>
            <a:xfrm>
              <a:off x="5618382" y="5003229"/>
              <a:ext cx="1237259" cy="616944"/>
              <a:chOff x="4831018" y="4529098"/>
              <a:chExt cx="1575998" cy="785852"/>
            </a:xfrm>
          </p:grpSpPr>
          <p:sp>
            <p:nvSpPr>
              <p:cNvPr id="165" name="Rectangle 164">
                <a:extLst>
                  <a:ext uri="{FF2B5EF4-FFF2-40B4-BE49-F238E27FC236}">
                    <a16:creationId xmlns:a16="http://schemas.microsoft.com/office/drawing/2014/main" id="{6CD5A6B5-AAF0-494B-9C5A-2923B3F28F99}"/>
                  </a:ext>
                </a:extLst>
              </p:cNvPr>
              <p:cNvSpPr/>
              <p:nvPr/>
            </p:nvSpPr>
            <p:spPr bwMode="auto">
              <a:xfrm>
                <a:off x="4831018" y="4529098"/>
                <a:ext cx="1575998" cy="785852"/>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66" name="Picture 165">
                <a:extLst>
                  <a:ext uri="{FF2B5EF4-FFF2-40B4-BE49-F238E27FC236}">
                    <a16:creationId xmlns:a16="http://schemas.microsoft.com/office/drawing/2014/main" id="{B6A17F79-EDA8-418E-8CE3-30BDDA504B2E}"/>
                  </a:ext>
                </a:extLst>
              </p:cNvPr>
              <p:cNvPicPr>
                <a:picLocks noChangeAspect="1"/>
              </p:cNvPicPr>
              <p:nvPr/>
            </p:nvPicPr>
            <p:blipFill>
              <a:blip r:embed="rId7"/>
              <a:stretch>
                <a:fillRect/>
              </a:stretch>
            </p:blipFill>
            <p:spPr>
              <a:xfrm>
                <a:off x="5335725" y="4660747"/>
                <a:ext cx="509939" cy="509939"/>
              </a:xfrm>
              <a:prstGeom prst="rect">
                <a:avLst/>
              </a:prstGeom>
            </p:spPr>
          </p:pic>
        </p:grpSp>
        <p:cxnSp>
          <p:nvCxnSpPr>
            <p:cNvPr id="167" name="Connector: Elbow 166">
              <a:extLst>
                <a:ext uri="{FF2B5EF4-FFF2-40B4-BE49-F238E27FC236}">
                  <a16:creationId xmlns:a16="http://schemas.microsoft.com/office/drawing/2014/main" id="{99F5B910-4DC7-4EDA-9456-1104B7C8BB19}"/>
                </a:ext>
              </a:extLst>
            </p:cNvPr>
            <p:cNvCxnSpPr>
              <a:cxnSpLocks/>
              <a:stCxn id="171" idx="3"/>
              <a:endCxn id="227" idx="0"/>
            </p:cNvCxnSpPr>
            <p:nvPr/>
          </p:nvCxnSpPr>
          <p:spPr>
            <a:xfrm>
              <a:off x="6860213" y="3265487"/>
              <a:ext cx="1737164" cy="1712112"/>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C70794F4-0DD7-4C53-9CF9-0AE560C58B52}"/>
                </a:ext>
              </a:extLst>
            </p:cNvPr>
            <p:cNvGrpSpPr/>
            <p:nvPr/>
          </p:nvGrpSpPr>
          <p:grpSpPr>
            <a:xfrm>
              <a:off x="5214563" y="2880429"/>
              <a:ext cx="1645650" cy="770115"/>
              <a:chOff x="5887432" y="1455632"/>
              <a:chExt cx="2096198" cy="980958"/>
            </a:xfrm>
          </p:grpSpPr>
          <p:grpSp>
            <p:nvGrpSpPr>
              <p:cNvPr id="169" name="Group 168">
                <a:extLst>
                  <a:ext uri="{FF2B5EF4-FFF2-40B4-BE49-F238E27FC236}">
                    <a16:creationId xmlns:a16="http://schemas.microsoft.com/office/drawing/2014/main" id="{D7D8DC6C-9C92-4567-B2F9-9B5B38D7C292}"/>
                  </a:ext>
                </a:extLst>
              </p:cNvPr>
              <p:cNvGrpSpPr/>
              <p:nvPr/>
            </p:nvGrpSpPr>
            <p:grpSpPr>
              <a:xfrm>
                <a:off x="5887432" y="1455632"/>
                <a:ext cx="2096198" cy="980958"/>
                <a:chOff x="5887432" y="1455632"/>
                <a:chExt cx="2096198" cy="980958"/>
              </a:xfrm>
            </p:grpSpPr>
            <p:sp>
              <p:nvSpPr>
                <p:cNvPr id="171" name="Field gateway">
                  <a:extLst>
                    <a:ext uri="{FF2B5EF4-FFF2-40B4-BE49-F238E27FC236}">
                      <a16:creationId xmlns:a16="http://schemas.microsoft.com/office/drawing/2014/main" id="{BC4FA4D3-0351-4007-B04B-BE8C75F0F736}"/>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72" name="Picture 171">
                  <a:extLst>
                    <a:ext uri="{FF2B5EF4-FFF2-40B4-BE49-F238E27FC236}">
                      <a16:creationId xmlns:a16="http://schemas.microsoft.com/office/drawing/2014/main" id="{8D1DCD08-9D9D-43E3-B81D-5D7083FE40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6320" y="1589760"/>
                  <a:ext cx="492246" cy="492246"/>
                </a:xfrm>
                <a:prstGeom prst="rect">
                  <a:avLst/>
                </a:prstGeom>
              </p:spPr>
            </p:pic>
          </p:grpSp>
          <p:sp>
            <p:nvSpPr>
              <p:cNvPr id="170" name="TextBox 169">
                <a:extLst>
                  <a:ext uri="{FF2B5EF4-FFF2-40B4-BE49-F238E27FC236}">
                    <a16:creationId xmlns:a16="http://schemas.microsoft.com/office/drawing/2014/main" id="{504CFF43-6D22-4054-9425-D7A996FC73A2}"/>
                  </a:ext>
                </a:extLst>
              </p:cNvPr>
              <p:cNvSpPr txBox="1"/>
              <p:nvPr/>
            </p:nvSpPr>
            <p:spPr>
              <a:xfrm>
                <a:off x="6577964" y="1545570"/>
                <a:ext cx="1298163" cy="658628"/>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grpSp>
          <p:nvGrpSpPr>
            <p:cNvPr id="173" name="Group 172">
              <a:extLst>
                <a:ext uri="{FF2B5EF4-FFF2-40B4-BE49-F238E27FC236}">
                  <a16:creationId xmlns:a16="http://schemas.microsoft.com/office/drawing/2014/main" id="{737FBD9F-AE84-4426-8274-BEC0C8BD87B6}"/>
                </a:ext>
              </a:extLst>
            </p:cNvPr>
            <p:cNvGrpSpPr/>
            <p:nvPr/>
          </p:nvGrpSpPr>
          <p:grpSpPr>
            <a:xfrm>
              <a:off x="9894495" y="3506295"/>
              <a:ext cx="1276868" cy="2123667"/>
              <a:chOff x="9248508" y="2621294"/>
              <a:chExt cx="2379275" cy="3478265"/>
            </a:xfrm>
          </p:grpSpPr>
          <p:grpSp>
            <p:nvGrpSpPr>
              <p:cNvPr id="174" name="Group 173">
                <a:extLst>
                  <a:ext uri="{FF2B5EF4-FFF2-40B4-BE49-F238E27FC236}">
                    <a16:creationId xmlns:a16="http://schemas.microsoft.com/office/drawing/2014/main" id="{0BD6917B-79E6-4FC5-A515-1650126F5217}"/>
                  </a:ext>
                </a:extLst>
              </p:cNvPr>
              <p:cNvGrpSpPr/>
              <p:nvPr/>
            </p:nvGrpSpPr>
            <p:grpSpPr>
              <a:xfrm>
                <a:off x="9320332" y="2621294"/>
                <a:ext cx="1752116" cy="670756"/>
                <a:chOff x="9864031" y="2621294"/>
                <a:chExt cx="1752116" cy="670756"/>
              </a:xfrm>
            </p:grpSpPr>
            <p:sp>
              <p:nvSpPr>
                <p:cNvPr id="219" name="Field gateway">
                  <a:extLst>
                    <a:ext uri="{FF2B5EF4-FFF2-40B4-BE49-F238E27FC236}">
                      <a16:creationId xmlns:a16="http://schemas.microsoft.com/office/drawing/2014/main" id="{DCE7F30F-A370-40B5-A4AA-A0D7870E9006}"/>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20" name="TextBox 219">
                  <a:extLst>
                    <a:ext uri="{FF2B5EF4-FFF2-40B4-BE49-F238E27FC236}">
                      <a16:creationId xmlns:a16="http://schemas.microsoft.com/office/drawing/2014/main" id="{DC0CE7D3-AFC3-43C9-8F01-37A8ACFEF01D}"/>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21" name="Picture 220">
                  <a:extLst>
                    <a:ext uri="{FF2B5EF4-FFF2-40B4-BE49-F238E27FC236}">
                      <a16:creationId xmlns:a16="http://schemas.microsoft.com/office/drawing/2014/main" id="{53131F51-D14C-43E2-92C1-A553D33DE998}"/>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5" name="Group 174">
                <a:extLst>
                  <a:ext uri="{FF2B5EF4-FFF2-40B4-BE49-F238E27FC236}">
                    <a16:creationId xmlns:a16="http://schemas.microsoft.com/office/drawing/2014/main" id="{A43BFDC1-C04D-454E-B51B-7C7A39DF3A11}"/>
                  </a:ext>
                </a:extLst>
              </p:cNvPr>
              <p:cNvGrpSpPr/>
              <p:nvPr/>
            </p:nvGrpSpPr>
            <p:grpSpPr>
              <a:xfrm>
                <a:off x="9472732" y="2773694"/>
                <a:ext cx="1752116" cy="670756"/>
                <a:chOff x="9864031" y="2621294"/>
                <a:chExt cx="1752116" cy="670756"/>
              </a:xfrm>
            </p:grpSpPr>
            <p:sp>
              <p:nvSpPr>
                <p:cNvPr id="216" name="Field gateway">
                  <a:extLst>
                    <a:ext uri="{FF2B5EF4-FFF2-40B4-BE49-F238E27FC236}">
                      <a16:creationId xmlns:a16="http://schemas.microsoft.com/office/drawing/2014/main" id="{8FCBBC62-3F47-4518-93A7-5AC53A289785}"/>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7" name="TextBox 216">
                  <a:extLst>
                    <a:ext uri="{FF2B5EF4-FFF2-40B4-BE49-F238E27FC236}">
                      <a16:creationId xmlns:a16="http://schemas.microsoft.com/office/drawing/2014/main" id="{9B1BABED-6248-4367-AC8B-0C64FA512E15}"/>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8" name="Picture 217">
                  <a:extLst>
                    <a:ext uri="{FF2B5EF4-FFF2-40B4-BE49-F238E27FC236}">
                      <a16:creationId xmlns:a16="http://schemas.microsoft.com/office/drawing/2014/main" id="{D38AAA68-09DD-4EE4-ADFA-99BBCE797A7A}"/>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6" name="Group 175">
                <a:extLst>
                  <a:ext uri="{FF2B5EF4-FFF2-40B4-BE49-F238E27FC236}">
                    <a16:creationId xmlns:a16="http://schemas.microsoft.com/office/drawing/2014/main" id="{FF4BC89C-CA03-4D0F-AE57-D7365361F77E}"/>
                  </a:ext>
                </a:extLst>
              </p:cNvPr>
              <p:cNvGrpSpPr/>
              <p:nvPr/>
            </p:nvGrpSpPr>
            <p:grpSpPr>
              <a:xfrm>
                <a:off x="9625132" y="2926094"/>
                <a:ext cx="1752116" cy="670756"/>
                <a:chOff x="9864031" y="2621294"/>
                <a:chExt cx="1752116" cy="670756"/>
              </a:xfrm>
            </p:grpSpPr>
            <p:sp>
              <p:nvSpPr>
                <p:cNvPr id="213" name="Field gateway">
                  <a:extLst>
                    <a:ext uri="{FF2B5EF4-FFF2-40B4-BE49-F238E27FC236}">
                      <a16:creationId xmlns:a16="http://schemas.microsoft.com/office/drawing/2014/main" id="{1BAAD1CE-529E-40A3-A1D6-325213202343}"/>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4" name="TextBox 213">
                  <a:extLst>
                    <a:ext uri="{FF2B5EF4-FFF2-40B4-BE49-F238E27FC236}">
                      <a16:creationId xmlns:a16="http://schemas.microsoft.com/office/drawing/2014/main" id="{480ADE40-2177-4748-9F78-1266E4453F36}"/>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5" name="Picture 214">
                  <a:extLst>
                    <a:ext uri="{FF2B5EF4-FFF2-40B4-BE49-F238E27FC236}">
                      <a16:creationId xmlns:a16="http://schemas.microsoft.com/office/drawing/2014/main" id="{2C94B20B-8A2C-4976-AD7F-DF640EE12102}"/>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7" name="Group 176">
                <a:extLst>
                  <a:ext uri="{FF2B5EF4-FFF2-40B4-BE49-F238E27FC236}">
                    <a16:creationId xmlns:a16="http://schemas.microsoft.com/office/drawing/2014/main" id="{2126FC87-30F8-4D08-9CCC-600FF584198A}"/>
                  </a:ext>
                </a:extLst>
              </p:cNvPr>
              <p:cNvGrpSpPr/>
              <p:nvPr/>
            </p:nvGrpSpPr>
            <p:grpSpPr>
              <a:xfrm>
                <a:off x="9777532" y="3045014"/>
                <a:ext cx="1850251" cy="627489"/>
                <a:chOff x="9864031" y="2587814"/>
                <a:chExt cx="1850251" cy="627489"/>
              </a:xfrm>
            </p:grpSpPr>
            <p:sp>
              <p:nvSpPr>
                <p:cNvPr id="210" name="Field gateway">
                  <a:extLst>
                    <a:ext uri="{FF2B5EF4-FFF2-40B4-BE49-F238E27FC236}">
                      <a16:creationId xmlns:a16="http://schemas.microsoft.com/office/drawing/2014/main" id="{399F352B-0D47-4772-ADDD-BD78195B784A}"/>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1" name="TextBox 210">
                  <a:extLst>
                    <a:ext uri="{FF2B5EF4-FFF2-40B4-BE49-F238E27FC236}">
                      <a16:creationId xmlns:a16="http://schemas.microsoft.com/office/drawing/2014/main" id="{A654B61A-8778-44BE-BEAF-4006EB87268E}"/>
                    </a:ext>
                  </a:extLst>
                </p:cNvPr>
                <p:cNvSpPr txBox="1"/>
                <p:nvPr/>
              </p:nvSpPr>
              <p:spPr>
                <a:xfrm>
                  <a:off x="10137353" y="2587814"/>
                  <a:ext cx="1576929"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2" name="Picture 211">
                  <a:extLst>
                    <a:ext uri="{FF2B5EF4-FFF2-40B4-BE49-F238E27FC236}">
                      <a16:creationId xmlns:a16="http://schemas.microsoft.com/office/drawing/2014/main" id="{5F8ED526-AFB6-4CEE-BF63-1739DE46805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8" name="Group 177">
                <a:extLst>
                  <a:ext uri="{FF2B5EF4-FFF2-40B4-BE49-F238E27FC236}">
                    <a16:creationId xmlns:a16="http://schemas.microsoft.com/office/drawing/2014/main" id="{17DF7C53-E3C0-44A5-A333-F9050C81482B}"/>
                  </a:ext>
                </a:extLst>
              </p:cNvPr>
              <p:cNvGrpSpPr/>
              <p:nvPr/>
            </p:nvGrpSpPr>
            <p:grpSpPr>
              <a:xfrm>
                <a:off x="9284420" y="3834822"/>
                <a:ext cx="1752116" cy="670756"/>
                <a:chOff x="9864031" y="2621294"/>
                <a:chExt cx="1752116" cy="670756"/>
              </a:xfrm>
            </p:grpSpPr>
            <p:sp>
              <p:nvSpPr>
                <p:cNvPr id="207" name="Field gateway">
                  <a:extLst>
                    <a:ext uri="{FF2B5EF4-FFF2-40B4-BE49-F238E27FC236}">
                      <a16:creationId xmlns:a16="http://schemas.microsoft.com/office/drawing/2014/main" id="{D00752D9-94BE-478A-96B5-A46134B5AB3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8" name="TextBox 207">
                  <a:extLst>
                    <a:ext uri="{FF2B5EF4-FFF2-40B4-BE49-F238E27FC236}">
                      <a16:creationId xmlns:a16="http://schemas.microsoft.com/office/drawing/2014/main" id="{DF3D604C-5347-4F69-B282-1C7725CD1244}"/>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9" name="Picture 208">
                  <a:extLst>
                    <a:ext uri="{FF2B5EF4-FFF2-40B4-BE49-F238E27FC236}">
                      <a16:creationId xmlns:a16="http://schemas.microsoft.com/office/drawing/2014/main" id="{69A4ED49-EE3A-4BF5-BD60-40C5D7149462}"/>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9" name="Group 178">
                <a:extLst>
                  <a:ext uri="{FF2B5EF4-FFF2-40B4-BE49-F238E27FC236}">
                    <a16:creationId xmlns:a16="http://schemas.microsoft.com/office/drawing/2014/main" id="{EF58AA94-2E1B-45BF-964C-EAB4E1BCFC1E}"/>
                  </a:ext>
                </a:extLst>
              </p:cNvPr>
              <p:cNvGrpSpPr/>
              <p:nvPr/>
            </p:nvGrpSpPr>
            <p:grpSpPr>
              <a:xfrm>
                <a:off x="9436820" y="3987222"/>
                <a:ext cx="1752116" cy="670756"/>
                <a:chOff x="9864031" y="2621294"/>
                <a:chExt cx="1752116" cy="670756"/>
              </a:xfrm>
            </p:grpSpPr>
            <p:sp>
              <p:nvSpPr>
                <p:cNvPr id="204" name="Field gateway">
                  <a:extLst>
                    <a:ext uri="{FF2B5EF4-FFF2-40B4-BE49-F238E27FC236}">
                      <a16:creationId xmlns:a16="http://schemas.microsoft.com/office/drawing/2014/main" id="{967A3FC9-E981-4522-8D27-A865B60E1ADD}"/>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5" name="TextBox 204">
                  <a:extLst>
                    <a:ext uri="{FF2B5EF4-FFF2-40B4-BE49-F238E27FC236}">
                      <a16:creationId xmlns:a16="http://schemas.microsoft.com/office/drawing/2014/main" id="{93AD9638-8CAD-4CC9-9411-27A7F3C836EA}"/>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6" name="Picture 205">
                  <a:extLst>
                    <a:ext uri="{FF2B5EF4-FFF2-40B4-BE49-F238E27FC236}">
                      <a16:creationId xmlns:a16="http://schemas.microsoft.com/office/drawing/2014/main" id="{9998BEFD-6BE8-4AE7-908A-DB2CA864C448}"/>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0" name="Group 179">
                <a:extLst>
                  <a:ext uri="{FF2B5EF4-FFF2-40B4-BE49-F238E27FC236}">
                    <a16:creationId xmlns:a16="http://schemas.microsoft.com/office/drawing/2014/main" id="{DC7D2E2E-6C65-4709-94C7-9036DE58A4F5}"/>
                  </a:ext>
                </a:extLst>
              </p:cNvPr>
              <p:cNvGrpSpPr/>
              <p:nvPr/>
            </p:nvGrpSpPr>
            <p:grpSpPr>
              <a:xfrm>
                <a:off x="9589220" y="4139622"/>
                <a:ext cx="1752116" cy="670756"/>
                <a:chOff x="9864031" y="2621294"/>
                <a:chExt cx="1752116" cy="670756"/>
              </a:xfrm>
            </p:grpSpPr>
            <p:sp>
              <p:nvSpPr>
                <p:cNvPr id="201" name="Field gateway">
                  <a:extLst>
                    <a:ext uri="{FF2B5EF4-FFF2-40B4-BE49-F238E27FC236}">
                      <a16:creationId xmlns:a16="http://schemas.microsoft.com/office/drawing/2014/main" id="{3F7F906D-ADC6-430B-AE7E-867E57F4782D}"/>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2" name="TextBox 201">
                  <a:extLst>
                    <a:ext uri="{FF2B5EF4-FFF2-40B4-BE49-F238E27FC236}">
                      <a16:creationId xmlns:a16="http://schemas.microsoft.com/office/drawing/2014/main" id="{B15024AC-EBE7-4010-8F8E-B85ABBDF2FF6}"/>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3" name="Picture 202">
                  <a:extLst>
                    <a:ext uri="{FF2B5EF4-FFF2-40B4-BE49-F238E27FC236}">
                      <a16:creationId xmlns:a16="http://schemas.microsoft.com/office/drawing/2014/main" id="{BE4E2857-7A1C-459B-86A3-E7E9441872B6}"/>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1" name="Group 180">
                <a:extLst>
                  <a:ext uri="{FF2B5EF4-FFF2-40B4-BE49-F238E27FC236}">
                    <a16:creationId xmlns:a16="http://schemas.microsoft.com/office/drawing/2014/main" id="{8534C9CF-988B-4B8B-9455-014FED08D00A}"/>
                  </a:ext>
                </a:extLst>
              </p:cNvPr>
              <p:cNvGrpSpPr/>
              <p:nvPr/>
            </p:nvGrpSpPr>
            <p:grpSpPr>
              <a:xfrm>
                <a:off x="9741620" y="4258543"/>
                <a:ext cx="1752116" cy="627488"/>
                <a:chOff x="9864031" y="2587815"/>
                <a:chExt cx="1752116" cy="627488"/>
              </a:xfrm>
            </p:grpSpPr>
            <p:sp>
              <p:nvSpPr>
                <p:cNvPr id="198" name="Field gateway">
                  <a:extLst>
                    <a:ext uri="{FF2B5EF4-FFF2-40B4-BE49-F238E27FC236}">
                      <a16:creationId xmlns:a16="http://schemas.microsoft.com/office/drawing/2014/main" id="{20C020B4-9565-4AE7-B43E-A357DAAE2FF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9" name="TextBox 198">
                  <a:extLst>
                    <a:ext uri="{FF2B5EF4-FFF2-40B4-BE49-F238E27FC236}">
                      <a16:creationId xmlns:a16="http://schemas.microsoft.com/office/drawing/2014/main" id="{75524AD7-BDDF-41C5-B404-0DB61C8A28D5}"/>
                    </a:ext>
                  </a:extLst>
                </p:cNvPr>
                <p:cNvSpPr txBox="1"/>
                <p:nvPr/>
              </p:nvSpPr>
              <p:spPr>
                <a:xfrm>
                  <a:off x="10137354" y="2587815"/>
                  <a:ext cx="1478793" cy="597352"/>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Water meters</a:t>
                  </a:r>
                  <a:endParaRPr lang="sv-SE" sz="400" dirty="0" err="1">
                    <a:solidFill>
                      <a:prstClr val="white"/>
                    </a:solidFill>
                    <a:latin typeface="Segoe UI Semibold" panose="020B0702040204020203" pitchFamily="34" charset="0"/>
                    <a:cs typeface="Segoe UI" pitchFamily="34" charset="0"/>
                  </a:endParaRPr>
                </a:p>
              </p:txBody>
            </p:sp>
            <p:pic>
              <p:nvPicPr>
                <p:cNvPr id="200" name="Picture 199">
                  <a:extLst>
                    <a:ext uri="{FF2B5EF4-FFF2-40B4-BE49-F238E27FC236}">
                      <a16:creationId xmlns:a16="http://schemas.microsoft.com/office/drawing/2014/main" id="{914917E7-5761-4F20-8AE5-0FD5D0D25E6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2" name="Group 181">
                <a:extLst>
                  <a:ext uri="{FF2B5EF4-FFF2-40B4-BE49-F238E27FC236}">
                    <a16:creationId xmlns:a16="http://schemas.microsoft.com/office/drawing/2014/main" id="{4790F2B4-8950-43D4-829C-45482EB1F9AF}"/>
                  </a:ext>
                </a:extLst>
              </p:cNvPr>
              <p:cNvGrpSpPr/>
              <p:nvPr/>
            </p:nvGrpSpPr>
            <p:grpSpPr>
              <a:xfrm>
                <a:off x="9248508" y="5048350"/>
                <a:ext cx="1752116" cy="670756"/>
                <a:chOff x="9864031" y="2621294"/>
                <a:chExt cx="1752116" cy="670756"/>
              </a:xfrm>
            </p:grpSpPr>
            <p:sp>
              <p:nvSpPr>
                <p:cNvPr id="195" name="Field gateway">
                  <a:extLst>
                    <a:ext uri="{FF2B5EF4-FFF2-40B4-BE49-F238E27FC236}">
                      <a16:creationId xmlns:a16="http://schemas.microsoft.com/office/drawing/2014/main" id="{7CFC154C-D4E9-45BA-ACE7-96FEC35AE58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6" name="TextBox 195">
                  <a:extLst>
                    <a:ext uri="{FF2B5EF4-FFF2-40B4-BE49-F238E27FC236}">
                      <a16:creationId xmlns:a16="http://schemas.microsoft.com/office/drawing/2014/main" id="{FA610D13-5ADD-4C38-A799-FBE9D5CE0E2B}"/>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7" name="Picture 196">
                  <a:extLst>
                    <a:ext uri="{FF2B5EF4-FFF2-40B4-BE49-F238E27FC236}">
                      <a16:creationId xmlns:a16="http://schemas.microsoft.com/office/drawing/2014/main" id="{4962E95B-74A9-4B6A-97A5-91A57B164FE5}"/>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3" name="Group 182">
                <a:extLst>
                  <a:ext uri="{FF2B5EF4-FFF2-40B4-BE49-F238E27FC236}">
                    <a16:creationId xmlns:a16="http://schemas.microsoft.com/office/drawing/2014/main" id="{D8921641-D893-4FCC-9065-34D87AAB042B}"/>
                  </a:ext>
                </a:extLst>
              </p:cNvPr>
              <p:cNvGrpSpPr/>
              <p:nvPr/>
            </p:nvGrpSpPr>
            <p:grpSpPr>
              <a:xfrm>
                <a:off x="9400908" y="5200750"/>
                <a:ext cx="1752116" cy="670756"/>
                <a:chOff x="9864031" y="2621294"/>
                <a:chExt cx="1752116" cy="670756"/>
              </a:xfrm>
            </p:grpSpPr>
            <p:sp>
              <p:nvSpPr>
                <p:cNvPr id="192" name="Field gateway">
                  <a:extLst>
                    <a:ext uri="{FF2B5EF4-FFF2-40B4-BE49-F238E27FC236}">
                      <a16:creationId xmlns:a16="http://schemas.microsoft.com/office/drawing/2014/main" id="{AE4D708A-F2AA-452F-8520-B7EA2D5E5287}"/>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3" name="TextBox 192">
                  <a:extLst>
                    <a:ext uri="{FF2B5EF4-FFF2-40B4-BE49-F238E27FC236}">
                      <a16:creationId xmlns:a16="http://schemas.microsoft.com/office/drawing/2014/main" id="{BE96FEC9-21B1-4B71-8121-EC1A892C8101}"/>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4" name="Picture 193">
                  <a:extLst>
                    <a:ext uri="{FF2B5EF4-FFF2-40B4-BE49-F238E27FC236}">
                      <a16:creationId xmlns:a16="http://schemas.microsoft.com/office/drawing/2014/main" id="{FCC0AD78-789E-42FC-906B-066ED3A848BC}"/>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4" name="Group 183">
                <a:extLst>
                  <a:ext uri="{FF2B5EF4-FFF2-40B4-BE49-F238E27FC236}">
                    <a16:creationId xmlns:a16="http://schemas.microsoft.com/office/drawing/2014/main" id="{3BD6125D-920C-4BAB-B6B9-5B1D708EF154}"/>
                  </a:ext>
                </a:extLst>
              </p:cNvPr>
              <p:cNvGrpSpPr/>
              <p:nvPr/>
            </p:nvGrpSpPr>
            <p:grpSpPr>
              <a:xfrm>
                <a:off x="9553308" y="5353150"/>
                <a:ext cx="1752116" cy="670756"/>
                <a:chOff x="9864031" y="2621294"/>
                <a:chExt cx="1752116" cy="670756"/>
              </a:xfrm>
            </p:grpSpPr>
            <p:sp>
              <p:nvSpPr>
                <p:cNvPr id="189" name="Field gateway">
                  <a:extLst>
                    <a:ext uri="{FF2B5EF4-FFF2-40B4-BE49-F238E27FC236}">
                      <a16:creationId xmlns:a16="http://schemas.microsoft.com/office/drawing/2014/main" id="{27978131-2B49-4D73-A22D-D907C5C2F8CB}"/>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0" name="TextBox 189">
                  <a:extLst>
                    <a:ext uri="{FF2B5EF4-FFF2-40B4-BE49-F238E27FC236}">
                      <a16:creationId xmlns:a16="http://schemas.microsoft.com/office/drawing/2014/main" id="{34279D60-AD4D-4628-B8AC-E9E5FAA361C5}"/>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1" name="Picture 190">
                  <a:extLst>
                    <a:ext uri="{FF2B5EF4-FFF2-40B4-BE49-F238E27FC236}">
                      <a16:creationId xmlns:a16="http://schemas.microsoft.com/office/drawing/2014/main" id="{98EF3056-835C-41D3-A50D-0AC1F0E1CEB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5" name="Group 184">
                <a:extLst>
                  <a:ext uri="{FF2B5EF4-FFF2-40B4-BE49-F238E27FC236}">
                    <a16:creationId xmlns:a16="http://schemas.microsoft.com/office/drawing/2014/main" id="{A9520218-09E9-4435-9736-135F60AF00E3}"/>
                  </a:ext>
                </a:extLst>
              </p:cNvPr>
              <p:cNvGrpSpPr/>
              <p:nvPr/>
            </p:nvGrpSpPr>
            <p:grpSpPr>
              <a:xfrm>
                <a:off x="9705708" y="5477417"/>
                <a:ext cx="1752116" cy="622142"/>
                <a:chOff x="9864031" y="2593161"/>
                <a:chExt cx="1752116" cy="622142"/>
              </a:xfrm>
            </p:grpSpPr>
            <p:sp>
              <p:nvSpPr>
                <p:cNvPr id="186" name="Field gateway">
                  <a:extLst>
                    <a:ext uri="{FF2B5EF4-FFF2-40B4-BE49-F238E27FC236}">
                      <a16:creationId xmlns:a16="http://schemas.microsoft.com/office/drawing/2014/main" id="{433609D1-8FEC-4A1F-864C-0331AD30C306}"/>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87" name="TextBox 186">
                  <a:extLst>
                    <a:ext uri="{FF2B5EF4-FFF2-40B4-BE49-F238E27FC236}">
                      <a16:creationId xmlns:a16="http://schemas.microsoft.com/office/drawing/2014/main" id="{AC650436-22A1-45F0-AC02-8D615C9CA4A6}"/>
                    </a:ext>
                  </a:extLst>
                </p:cNvPr>
                <p:cNvSpPr txBox="1"/>
                <p:nvPr/>
              </p:nvSpPr>
              <p:spPr>
                <a:xfrm>
                  <a:off x="10137354" y="2593161"/>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Hum. meters</a:t>
                  </a:r>
                  <a:endParaRPr lang="sv-SE" sz="400" dirty="0" err="1">
                    <a:solidFill>
                      <a:prstClr val="white"/>
                    </a:solidFill>
                    <a:latin typeface="Segoe UI Semibold" panose="020B0702040204020203" pitchFamily="34" charset="0"/>
                    <a:cs typeface="Segoe UI" pitchFamily="34" charset="0"/>
                  </a:endParaRPr>
                </a:p>
              </p:txBody>
            </p:sp>
            <p:pic>
              <p:nvPicPr>
                <p:cNvPr id="188" name="Picture 187">
                  <a:extLst>
                    <a:ext uri="{FF2B5EF4-FFF2-40B4-BE49-F238E27FC236}">
                      <a16:creationId xmlns:a16="http://schemas.microsoft.com/office/drawing/2014/main" id="{6D9C3992-27D8-4BBE-BF37-5B2C191A980A}"/>
                    </a:ext>
                  </a:extLst>
                </p:cNvPr>
                <p:cNvPicPr>
                  <a:picLocks noChangeAspect="1"/>
                </p:cNvPicPr>
                <p:nvPr/>
              </p:nvPicPr>
              <p:blipFill>
                <a:blip r:embed="rId9"/>
                <a:stretch>
                  <a:fillRect/>
                </a:stretch>
              </p:blipFill>
              <p:spPr>
                <a:xfrm>
                  <a:off x="9962166" y="2766978"/>
                  <a:ext cx="302960" cy="298010"/>
                </a:xfrm>
                <a:prstGeom prst="rect">
                  <a:avLst/>
                </a:prstGeom>
              </p:spPr>
            </p:pic>
          </p:grpSp>
        </p:grpSp>
        <p:grpSp>
          <p:nvGrpSpPr>
            <p:cNvPr id="222" name="Group 221">
              <a:extLst>
                <a:ext uri="{FF2B5EF4-FFF2-40B4-BE49-F238E27FC236}">
                  <a16:creationId xmlns:a16="http://schemas.microsoft.com/office/drawing/2014/main" id="{DD60E1DD-9560-447B-8FB3-30AF67FF09DF}"/>
                </a:ext>
              </a:extLst>
            </p:cNvPr>
            <p:cNvGrpSpPr/>
            <p:nvPr/>
          </p:nvGrpSpPr>
          <p:grpSpPr>
            <a:xfrm>
              <a:off x="7938481" y="4977599"/>
              <a:ext cx="1317792" cy="673599"/>
              <a:chOff x="6902688" y="2875683"/>
              <a:chExt cx="1678579" cy="858018"/>
            </a:xfrm>
          </p:grpSpPr>
          <p:sp>
            <p:nvSpPr>
              <p:cNvPr id="223" name="Rectangle 222">
                <a:extLst>
                  <a:ext uri="{FF2B5EF4-FFF2-40B4-BE49-F238E27FC236}">
                    <a16:creationId xmlns:a16="http://schemas.microsoft.com/office/drawing/2014/main" id="{EA7D2EFC-C33D-4726-8539-6E0D39B0B2A3}"/>
                  </a:ext>
                </a:extLst>
              </p:cNvPr>
              <p:cNvSpPr/>
              <p:nvPr/>
            </p:nvSpPr>
            <p:spPr bwMode="auto">
              <a:xfrm>
                <a:off x="7021262" y="3576459"/>
                <a:ext cx="210598" cy="1524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4" name="Rectangle 223">
                <a:extLst>
                  <a:ext uri="{FF2B5EF4-FFF2-40B4-BE49-F238E27FC236}">
                    <a16:creationId xmlns:a16="http://schemas.microsoft.com/office/drawing/2014/main" id="{554423EE-89D4-4475-9A8A-440634C6A7CE}"/>
                  </a:ext>
                </a:extLst>
              </p:cNvPr>
              <p:cNvSpPr/>
              <p:nvPr/>
            </p:nvSpPr>
            <p:spPr bwMode="auto">
              <a:xfrm>
                <a:off x="6914591" y="3004773"/>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5" name="Rectangle 224">
                <a:extLst>
                  <a:ext uri="{FF2B5EF4-FFF2-40B4-BE49-F238E27FC236}">
                    <a16:creationId xmlns:a16="http://schemas.microsoft.com/office/drawing/2014/main" id="{EC897487-9838-4F6B-9422-A0C6BA0F35C3}"/>
                  </a:ext>
                </a:extLst>
              </p:cNvPr>
              <p:cNvSpPr/>
              <p:nvPr/>
            </p:nvSpPr>
            <p:spPr bwMode="auto">
              <a:xfrm>
                <a:off x="6909828" y="3548595"/>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6" name="Rectangle 225">
                <a:extLst>
                  <a:ext uri="{FF2B5EF4-FFF2-40B4-BE49-F238E27FC236}">
                    <a16:creationId xmlns:a16="http://schemas.microsoft.com/office/drawing/2014/main" id="{54B223C4-FA9B-492D-BFB5-899F057DE935}"/>
                  </a:ext>
                </a:extLst>
              </p:cNvPr>
              <p:cNvSpPr/>
              <p:nvPr/>
            </p:nvSpPr>
            <p:spPr bwMode="auto">
              <a:xfrm>
                <a:off x="6909828" y="3381934"/>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7" name="Field gateway">
                <a:extLst>
                  <a:ext uri="{FF2B5EF4-FFF2-40B4-BE49-F238E27FC236}">
                    <a16:creationId xmlns:a16="http://schemas.microsoft.com/office/drawing/2014/main" id="{29810ABE-7D36-481E-B46D-9D32C8C336E1}"/>
                  </a:ext>
                </a:extLst>
              </p:cNvPr>
              <p:cNvSpPr/>
              <p:nvPr/>
            </p:nvSpPr>
            <p:spPr>
              <a:xfrm>
                <a:off x="6902688" y="2875683"/>
                <a:ext cx="1678579" cy="85801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228" name="TextBox 227">
                <a:extLst>
                  <a:ext uri="{FF2B5EF4-FFF2-40B4-BE49-F238E27FC236}">
                    <a16:creationId xmlns:a16="http://schemas.microsoft.com/office/drawing/2014/main" id="{AD2542D4-16FC-4196-AB8D-25D70C62A688}"/>
                  </a:ext>
                </a:extLst>
              </p:cNvPr>
              <p:cNvSpPr txBox="1"/>
              <p:nvPr/>
            </p:nvSpPr>
            <p:spPr>
              <a:xfrm>
                <a:off x="7198091" y="3069883"/>
                <a:ext cx="1316313" cy="517493"/>
              </a:xfrm>
              <a:prstGeom prst="rect">
                <a:avLst/>
              </a:prstGeom>
              <a:noFill/>
            </p:spPr>
            <p:txBody>
              <a:bodyPr wrap="square" lIns="182880" tIns="146304" rIns="182880" bIns="146304" rtlCol="0">
                <a:sp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229" name="Picture 228">
                <a:extLst>
                  <a:ext uri="{FF2B5EF4-FFF2-40B4-BE49-F238E27FC236}">
                    <a16:creationId xmlns:a16="http://schemas.microsoft.com/office/drawing/2014/main" id="{CEAA95B1-69F3-491A-A753-AC4E66B9B862}"/>
                  </a:ext>
                </a:extLst>
              </p:cNvPr>
              <p:cNvPicPr>
                <a:picLocks noChangeAspect="1"/>
              </p:cNvPicPr>
              <p:nvPr/>
            </p:nvPicPr>
            <p:blipFill>
              <a:blip r:embed="rId10"/>
              <a:stretch>
                <a:fillRect/>
              </a:stretch>
            </p:blipFill>
            <p:spPr>
              <a:xfrm>
                <a:off x="6959962" y="3170118"/>
                <a:ext cx="373027" cy="267732"/>
              </a:xfrm>
              <a:prstGeom prst="rect">
                <a:avLst/>
              </a:prstGeom>
            </p:spPr>
          </p:pic>
        </p:grpSp>
        <p:pic>
          <p:nvPicPr>
            <p:cNvPr id="230" name="Picture 229">
              <a:extLst>
                <a:ext uri="{FF2B5EF4-FFF2-40B4-BE49-F238E27FC236}">
                  <a16:creationId xmlns:a16="http://schemas.microsoft.com/office/drawing/2014/main" id="{25A4C925-763A-4553-BC19-648090F8F1ED}"/>
                </a:ext>
              </a:extLst>
            </p:cNvPr>
            <p:cNvPicPr>
              <a:picLocks noChangeAspect="1"/>
            </p:cNvPicPr>
            <p:nvPr/>
          </p:nvPicPr>
          <p:blipFill>
            <a:blip r:embed="rId11"/>
            <a:stretch>
              <a:fillRect/>
            </a:stretch>
          </p:blipFill>
          <p:spPr>
            <a:xfrm rot="2668934">
              <a:off x="9021042" y="4322233"/>
              <a:ext cx="443589" cy="326692"/>
            </a:xfrm>
            <a:prstGeom prst="rect">
              <a:avLst/>
            </a:prstGeom>
          </p:spPr>
        </p:pic>
        <p:grpSp>
          <p:nvGrpSpPr>
            <p:cNvPr id="231" name="Group 230">
              <a:extLst>
                <a:ext uri="{FF2B5EF4-FFF2-40B4-BE49-F238E27FC236}">
                  <a16:creationId xmlns:a16="http://schemas.microsoft.com/office/drawing/2014/main" id="{49073A03-7757-4918-B008-80C9CAE6069A}"/>
                </a:ext>
              </a:extLst>
            </p:cNvPr>
            <p:cNvGrpSpPr/>
            <p:nvPr/>
          </p:nvGrpSpPr>
          <p:grpSpPr>
            <a:xfrm rot="16200000">
              <a:off x="8818651" y="4719493"/>
              <a:ext cx="342008" cy="176650"/>
              <a:chOff x="8379705" y="4886066"/>
              <a:chExt cx="435644" cy="225014"/>
            </a:xfrm>
          </p:grpSpPr>
          <p:sp>
            <p:nvSpPr>
              <p:cNvPr id="232" name="Oval 231">
                <a:extLst>
                  <a:ext uri="{FF2B5EF4-FFF2-40B4-BE49-F238E27FC236}">
                    <a16:creationId xmlns:a16="http://schemas.microsoft.com/office/drawing/2014/main" id="{9C4A0505-B41B-457E-8225-847A8774135A}"/>
                  </a:ext>
                </a:extLst>
              </p:cNvPr>
              <p:cNvSpPr/>
              <p:nvPr/>
            </p:nvSpPr>
            <p:spPr bwMode="auto">
              <a:xfrm>
                <a:off x="8590335" y="4886066"/>
                <a:ext cx="225014" cy="225014"/>
              </a:xfrm>
              <a:prstGeom prst="ellipse">
                <a:avLst/>
              </a:prstGeom>
              <a:no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cxnSp>
            <p:nvCxnSpPr>
              <p:cNvPr id="233" name="Straight Connector 232">
                <a:extLst>
                  <a:ext uri="{FF2B5EF4-FFF2-40B4-BE49-F238E27FC236}">
                    <a16:creationId xmlns:a16="http://schemas.microsoft.com/office/drawing/2014/main" id="{B3CE45EF-430F-4F88-8FD4-B85817FB567E}"/>
                  </a:ext>
                </a:extLst>
              </p:cNvPr>
              <p:cNvCxnSpPr/>
              <p:nvPr/>
            </p:nvCxnSpPr>
            <p:spPr>
              <a:xfrm>
                <a:off x="8379705" y="4991353"/>
                <a:ext cx="183270" cy="0"/>
              </a:xfrm>
              <a:prstGeom prst="line">
                <a:avLst/>
              </a:prstGeom>
              <a:no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234" name="Field gateway">
              <a:extLst>
                <a:ext uri="{FF2B5EF4-FFF2-40B4-BE49-F238E27FC236}">
                  <a16:creationId xmlns:a16="http://schemas.microsoft.com/office/drawing/2014/main" id="{400DE400-B68D-4BA6-A2D3-162D2E0CFAA0}"/>
                </a:ext>
              </a:extLst>
            </p:cNvPr>
            <p:cNvSpPr/>
            <p:nvPr/>
          </p:nvSpPr>
          <p:spPr>
            <a:xfrm>
              <a:off x="605398" y="5433785"/>
              <a:ext cx="907110" cy="939682"/>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Billing</a:t>
              </a:r>
            </a:p>
          </p:txBody>
        </p:sp>
        <p:cxnSp>
          <p:nvCxnSpPr>
            <p:cNvPr id="235" name="Connector: Elbow 234">
              <a:extLst>
                <a:ext uri="{FF2B5EF4-FFF2-40B4-BE49-F238E27FC236}">
                  <a16:creationId xmlns:a16="http://schemas.microsoft.com/office/drawing/2014/main" id="{EC7A0953-EF97-41BC-9EBD-AB3D4408890F}"/>
                </a:ext>
              </a:extLst>
            </p:cNvPr>
            <p:cNvCxnSpPr>
              <a:cxnSpLocks/>
              <a:stCxn id="165" idx="1"/>
              <a:endCxn id="246" idx="3"/>
            </p:cNvCxnSpPr>
            <p:nvPr/>
          </p:nvCxnSpPr>
          <p:spPr>
            <a:xfrm rot="10800000" flipV="1">
              <a:off x="3977486" y="5311701"/>
              <a:ext cx="1640897" cy="59658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36" name="Picture 235">
              <a:extLst>
                <a:ext uri="{FF2B5EF4-FFF2-40B4-BE49-F238E27FC236}">
                  <a16:creationId xmlns:a16="http://schemas.microsoft.com/office/drawing/2014/main" id="{7361FF51-2898-4A2F-B8A1-BFD701C45AFE}"/>
                </a:ext>
              </a:extLst>
            </p:cNvPr>
            <p:cNvPicPr>
              <a:picLocks noChangeAspect="1"/>
            </p:cNvPicPr>
            <p:nvPr/>
          </p:nvPicPr>
          <p:blipFill>
            <a:blip r:embed="rId12"/>
            <a:stretch>
              <a:fillRect/>
            </a:stretch>
          </p:blipFill>
          <p:spPr>
            <a:xfrm>
              <a:off x="831537" y="5620173"/>
              <a:ext cx="446133" cy="486471"/>
            </a:xfrm>
            <a:prstGeom prst="rect">
              <a:avLst/>
            </a:prstGeom>
          </p:spPr>
        </p:pic>
        <p:grpSp>
          <p:nvGrpSpPr>
            <p:cNvPr id="237" name="Group 236">
              <a:extLst>
                <a:ext uri="{FF2B5EF4-FFF2-40B4-BE49-F238E27FC236}">
                  <a16:creationId xmlns:a16="http://schemas.microsoft.com/office/drawing/2014/main" id="{07196F0A-E148-44EB-BFCA-9BFE80234341}"/>
                </a:ext>
              </a:extLst>
            </p:cNvPr>
            <p:cNvGrpSpPr/>
            <p:nvPr/>
          </p:nvGrpSpPr>
          <p:grpSpPr>
            <a:xfrm>
              <a:off x="1756317" y="2760797"/>
              <a:ext cx="3458246" cy="1015443"/>
              <a:chOff x="478939" y="1705668"/>
              <a:chExt cx="4405049" cy="1293452"/>
            </a:xfrm>
          </p:grpSpPr>
          <p:sp>
            <p:nvSpPr>
              <p:cNvPr id="238" name="Field gateway">
                <a:extLst>
                  <a:ext uri="{FF2B5EF4-FFF2-40B4-BE49-F238E27FC236}">
                    <a16:creationId xmlns:a16="http://schemas.microsoft.com/office/drawing/2014/main" id="{64BB380B-DAC4-46EF-95CD-421D8F6B1C3C}"/>
                  </a:ext>
                </a:extLst>
              </p:cNvPr>
              <p:cNvSpPr/>
              <p:nvPr/>
            </p:nvSpPr>
            <p:spPr>
              <a:xfrm>
                <a:off x="478939" y="1705668"/>
                <a:ext cx="1393951" cy="1293452"/>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Whitelist </a:t>
                </a:r>
                <a:r>
                  <a:rPr lang="en-US" sz="700" dirty="0" err="1">
                    <a:solidFill>
                      <a:prstClr val="white"/>
                    </a:solidFill>
                    <a:latin typeface="Segoe UI Semibold" panose="020B0702040204020203" pitchFamily="34" charset="0"/>
                    <a:ea typeface="Segoe UI" pitchFamily="34" charset="0"/>
                    <a:cs typeface="Segoe UI" pitchFamily="34" charset="0"/>
                  </a:rPr>
                  <a:t>Mgmt</a:t>
                </a:r>
                <a:endParaRPr lang="en-US" sz="700" dirty="0">
                  <a:solidFill>
                    <a:prstClr val="white"/>
                  </a:solidFill>
                  <a:latin typeface="Segoe UI Semibold" panose="020B0702040204020203" pitchFamily="34" charset="0"/>
                  <a:ea typeface="Segoe UI" pitchFamily="34" charset="0"/>
                  <a:cs typeface="Segoe UI" pitchFamily="34" charset="0"/>
                </a:endParaRPr>
              </a:p>
            </p:txBody>
          </p:sp>
          <p:pic>
            <p:nvPicPr>
              <p:cNvPr id="239" name="Picture 238">
                <a:extLst>
                  <a:ext uri="{FF2B5EF4-FFF2-40B4-BE49-F238E27FC236}">
                    <a16:creationId xmlns:a16="http://schemas.microsoft.com/office/drawing/2014/main" id="{31CD13A6-942D-46CE-B359-3F1F9D7D6CD3}"/>
                  </a:ext>
                </a:extLst>
              </p:cNvPr>
              <p:cNvPicPr>
                <a:picLocks noChangeAspect="1"/>
              </p:cNvPicPr>
              <p:nvPr/>
            </p:nvPicPr>
            <p:blipFill>
              <a:blip r:embed="rId13"/>
              <a:stretch>
                <a:fillRect/>
              </a:stretch>
            </p:blipFill>
            <p:spPr>
              <a:xfrm>
                <a:off x="880292" y="1917043"/>
                <a:ext cx="514788" cy="583299"/>
              </a:xfrm>
              <a:prstGeom prst="rect">
                <a:avLst/>
              </a:prstGeom>
            </p:spPr>
          </p:pic>
          <p:cxnSp>
            <p:nvCxnSpPr>
              <p:cNvPr id="240" name="Straight Arrow Connector 239">
                <a:extLst>
                  <a:ext uri="{FF2B5EF4-FFF2-40B4-BE49-F238E27FC236}">
                    <a16:creationId xmlns:a16="http://schemas.microsoft.com/office/drawing/2014/main" id="{0A0F151D-06A7-4689-B9A5-243A0F786C3E}"/>
                  </a:ext>
                </a:extLst>
              </p:cNvPr>
              <p:cNvCxnSpPr>
                <a:stCxn id="238" idx="3"/>
                <a:endCxn id="171" idx="1"/>
              </p:cNvCxnSpPr>
              <p:nvPr/>
            </p:nvCxnSpPr>
            <p:spPr>
              <a:xfrm flipV="1">
                <a:off x="1872890" y="2348532"/>
                <a:ext cx="3011098" cy="38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42" name="Rectangle 241">
              <a:extLst>
                <a:ext uri="{FF2B5EF4-FFF2-40B4-BE49-F238E27FC236}">
                  <a16:creationId xmlns:a16="http://schemas.microsoft.com/office/drawing/2014/main" id="{D4C2EF39-1F81-43D6-A52D-BF06BA710143}"/>
                </a:ext>
              </a:extLst>
            </p:cNvPr>
            <p:cNvSpPr/>
            <p:nvPr/>
          </p:nvSpPr>
          <p:spPr bwMode="auto">
            <a:xfrm>
              <a:off x="9394488" y="3989987"/>
              <a:ext cx="560709" cy="25479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44" name="Field gateway">
              <a:extLst>
                <a:ext uri="{FF2B5EF4-FFF2-40B4-BE49-F238E27FC236}">
                  <a16:creationId xmlns:a16="http://schemas.microsoft.com/office/drawing/2014/main" id="{331356F6-67D1-491F-9F21-3E9BD73CA61A}"/>
                </a:ext>
              </a:extLst>
            </p:cNvPr>
            <p:cNvSpPr/>
            <p:nvPr/>
          </p:nvSpPr>
          <p:spPr>
            <a:xfrm>
              <a:off x="1818498" y="5433697"/>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Pre-process</a:t>
              </a:r>
            </a:p>
          </p:txBody>
        </p:sp>
        <p:pic>
          <p:nvPicPr>
            <p:cNvPr id="245" name="Picture 244">
              <a:extLst>
                <a:ext uri="{FF2B5EF4-FFF2-40B4-BE49-F238E27FC236}">
                  <a16:creationId xmlns:a16="http://schemas.microsoft.com/office/drawing/2014/main" id="{AC3AC225-11E5-4E02-A7E3-7705921ECF08}"/>
                </a:ext>
              </a:extLst>
            </p:cNvPr>
            <p:cNvPicPr>
              <a:picLocks noChangeAspect="1"/>
            </p:cNvPicPr>
            <p:nvPr/>
          </p:nvPicPr>
          <p:blipFill>
            <a:blip r:embed="rId14"/>
            <a:stretch>
              <a:fillRect/>
            </a:stretch>
          </p:blipFill>
          <p:spPr>
            <a:xfrm>
              <a:off x="2015179" y="5598620"/>
              <a:ext cx="488219" cy="467795"/>
            </a:xfrm>
            <a:prstGeom prst="rect">
              <a:avLst/>
            </a:prstGeom>
          </p:spPr>
        </p:pic>
        <p:sp>
          <p:nvSpPr>
            <p:cNvPr id="246" name="Field gateway">
              <a:extLst>
                <a:ext uri="{FF2B5EF4-FFF2-40B4-BE49-F238E27FC236}">
                  <a16:creationId xmlns:a16="http://schemas.microsoft.com/office/drawing/2014/main" id="{F0D9DC5B-5937-4A62-943B-FB78D8A0C237}"/>
                </a:ext>
              </a:extLst>
            </p:cNvPr>
            <p:cNvSpPr/>
            <p:nvPr/>
          </p:nvSpPr>
          <p:spPr>
            <a:xfrm>
              <a:off x="3070376" y="5435328"/>
              <a:ext cx="907109" cy="9459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Azure</a:t>
              </a:r>
            </a:p>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Blob storage</a:t>
              </a:r>
            </a:p>
          </p:txBody>
        </p:sp>
        <p:pic>
          <p:nvPicPr>
            <p:cNvPr id="247" name="Picture 246">
              <a:extLst>
                <a:ext uri="{FF2B5EF4-FFF2-40B4-BE49-F238E27FC236}">
                  <a16:creationId xmlns:a16="http://schemas.microsoft.com/office/drawing/2014/main" id="{484AC3A7-5A87-4C08-B0CA-E2E99F165A9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08829" y="5620441"/>
              <a:ext cx="436573" cy="436573"/>
            </a:xfrm>
            <a:prstGeom prst="rect">
              <a:avLst/>
            </a:prstGeom>
          </p:spPr>
        </p:pic>
        <p:cxnSp>
          <p:nvCxnSpPr>
            <p:cNvPr id="248" name="Connector: Elbow 247">
              <a:extLst>
                <a:ext uri="{FF2B5EF4-FFF2-40B4-BE49-F238E27FC236}">
                  <a16:creationId xmlns:a16="http://schemas.microsoft.com/office/drawing/2014/main" id="{5CAB2A05-0468-40D3-9C31-932D75F85974}"/>
                </a:ext>
              </a:extLst>
            </p:cNvPr>
            <p:cNvCxnSpPr>
              <a:cxnSpLocks/>
              <a:stCxn id="246" idx="1"/>
              <a:endCxn id="244" idx="3"/>
            </p:cNvCxnSpPr>
            <p:nvPr/>
          </p:nvCxnSpPr>
          <p:spPr>
            <a:xfrm rot="10800000" flipV="1">
              <a:off x="2752444" y="5908284"/>
              <a:ext cx="317932" cy="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58083D00-69F9-4EEC-845E-6ACC7BDC1787}"/>
                </a:ext>
              </a:extLst>
            </p:cNvPr>
            <p:cNvCxnSpPr>
              <a:cxnSpLocks/>
              <a:stCxn id="244" idx="1"/>
              <a:endCxn id="234" idx="3"/>
            </p:cNvCxnSpPr>
            <p:nvPr/>
          </p:nvCxnSpPr>
          <p:spPr>
            <a:xfrm flipH="1" flipV="1">
              <a:off x="1512508" y="5903627"/>
              <a:ext cx="305990" cy="4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0" name="Field gateway">
              <a:extLst>
                <a:ext uri="{FF2B5EF4-FFF2-40B4-BE49-F238E27FC236}">
                  <a16:creationId xmlns:a16="http://schemas.microsoft.com/office/drawing/2014/main" id="{D95AAD32-2478-460E-9F6B-2254A25DF953}"/>
                </a:ext>
              </a:extLst>
            </p:cNvPr>
            <p:cNvSpPr/>
            <p:nvPr/>
          </p:nvSpPr>
          <p:spPr>
            <a:xfrm>
              <a:off x="1818146" y="4166848"/>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Admin</a:t>
              </a:r>
            </a:p>
          </p:txBody>
        </p:sp>
        <p:pic>
          <p:nvPicPr>
            <p:cNvPr id="251" name="Picture 250">
              <a:extLst>
                <a:ext uri="{FF2B5EF4-FFF2-40B4-BE49-F238E27FC236}">
                  <a16:creationId xmlns:a16="http://schemas.microsoft.com/office/drawing/2014/main" id="{865595DD-A338-4601-8B28-209EEDDC2BE0}"/>
                </a:ext>
              </a:extLst>
            </p:cNvPr>
            <p:cNvPicPr>
              <a:picLocks noChangeAspect="1"/>
            </p:cNvPicPr>
            <p:nvPr/>
          </p:nvPicPr>
          <p:blipFill>
            <a:blip r:embed="rId16"/>
            <a:stretch>
              <a:fillRect/>
            </a:stretch>
          </p:blipFill>
          <p:spPr>
            <a:xfrm>
              <a:off x="2027513" y="4364751"/>
              <a:ext cx="583927" cy="382344"/>
            </a:xfrm>
            <a:prstGeom prst="rect">
              <a:avLst/>
            </a:prstGeom>
          </p:spPr>
        </p:pic>
        <p:cxnSp>
          <p:nvCxnSpPr>
            <p:cNvPr id="252" name="Straight Arrow Connector 251">
              <a:extLst>
                <a:ext uri="{FF2B5EF4-FFF2-40B4-BE49-F238E27FC236}">
                  <a16:creationId xmlns:a16="http://schemas.microsoft.com/office/drawing/2014/main" id="{1E510161-4432-4AF3-A1F5-D3BF02534200}"/>
                </a:ext>
              </a:extLst>
            </p:cNvPr>
            <p:cNvCxnSpPr>
              <a:stCxn id="250" idx="2"/>
              <a:endCxn id="244" idx="0"/>
            </p:cNvCxnSpPr>
            <p:nvPr/>
          </p:nvCxnSpPr>
          <p:spPr>
            <a:xfrm>
              <a:off x="2285119" y="5116024"/>
              <a:ext cx="352" cy="3176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3" name="Field gateway">
              <a:extLst>
                <a:ext uri="{FF2B5EF4-FFF2-40B4-BE49-F238E27FC236}">
                  <a16:creationId xmlns:a16="http://schemas.microsoft.com/office/drawing/2014/main" id="{E8FCBF83-3306-449E-A294-56A803F4E655}"/>
                </a:ext>
              </a:extLst>
            </p:cNvPr>
            <p:cNvSpPr/>
            <p:nvPr/>
          </p:nvSpPr>
          <p:spPr>
            <a:xfrm>
              <a:off x="595080" y="4169817"/>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Storage</a:t>
              </a:r>
            </a:p>
          </p:txBody>
        </p:sp>
        <p:pic>
          <p:nvPicPr>
            <p:cNvPr id="254" name="Picture 253">
              <a:extLst>
                <a:ext uri="{FF2B5EF4-FFF2-40B4-BE49-F238E27FC236}">
                  <a16:creationId xmlns:a16="http://schemas.microsoft.com/office/drawing/2014/main" id="{19953DF7-0568-4EF1-8274-0741BA7D8695}"/>
                </a:ext>
              </a:extLst>
            </p:cNvPr>
            <p:cNvPicPr>
              <a:picLocks noChangeAspect="1"/>
            </p:cNvPicPr>
            <p:nvPr/>
          </p:nvPicPr>
          <p:blipFill>
            <a:blip r:embed="rId17"/>
            <a:stretch>
              <a:fillRect/>
            </a:stretch>
          </p:blipFill>
          <p:spPr>
            <a:xfrm>
              <a:off x="789626" y="4336167"/>
              <a:ext cx="460598" cy="466593"/>
            </a:xfrm>
            <a:prstGeom prst="rect">
              <a:avLst/>
            </a:prstGeom>
          </p:spPr>
        </p:pic>
        <p:cxnSp>
          <p:nvCxnSpPr>
            <p:cNvPr id="255" name="Straight Arrow Connector 254">
              <a:extLst>
                <a:ext uri="{FF2B5EF4-FFF2-40B4-BE49-F238E27FC236}">
                  <a16:creationId xmlns:a16="http://schemas.microsoft.com/office/drawing/2014/main" id="{982579A7-D0D2-4BBC-979D-D250AC493296}"/>
                </a:ext>
              </a:extLst>
            </p:cNvPr>
            <p:cNvCxnSpPr>
              <a:stCxn id="250" idx="1"/>
              <a:endCxn id="253" idx="3"/>
            </p:cNvCxnSpPr>
            <p:nvPr/>
          </p:nvCxnSpPr>
          <p:spPr>
            <a:xfrm flipH="1">
              <a:off x="1529026" y="4641437"/>
              <a:ext cx="289119" cy="29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7E17FF69-2D27-4077-9ED5-F8AF57D18B71}"/>
                </a:ext>
              </a:extLst>
            </p:cNvPr>
            <p:cNvCxnSpPr>
              <a:stCxn id="234" idx="0"/>
              <a:endCxn id="253" idx="2"/>
            </p:cNvCxnSpPr>
            <p:nvPr/>
          </p:nvCxnSpPr>
          <p:spPr>
            <a:xfrm flipV="1">
              <a:off x="1058953" y="5118993"/>
              <a:ext cx="3101" cy="3147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2067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pic>
        <p:nvPicPr>
          <p:cNvPr id="6146" name="77C5EF44-819B-4265-BED5-43B10BF63397" descr="Image">
            <a:extLst>
              <a:ext uri="{FF2B5EF4-FFF2-40B4-BE49-F238E27FC236}">
                <a16:creationId xmlns:a16="http://schemas.microsoft.com/office/drawing/2014/main" id="{041B9108-A383-4277-85D1-92F2C4B5EE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03" y="3208839"/>
            <a:ext cx="3629075" cy="2778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7" name="46F501AA-81DA-41B3-A59B-DED7215A3652" descr="Image">
            <a:extLst>
              <a:ext uri="{FF2B5EF4-FFF2-40B4-BE49-F238E27FC236}">
                <a16:creationId xmlns:a16="http://schemas.microsoft.com/office/drawing/2014/main" id="{CC60ADB9-1D99-43E8-AD68-12E51D05F9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0031"/>
          <a:stretch/>
        </p:blipFill>
        <p:spPr bwMode="auto">
          <a:xfrm>
            <a:off x="4842435" y="3190317"/>
            <a:ext cx="2607304" cy="27787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8" name="18D1C543-D567-4824-9286-BC42F2EA4D86" descr="Image">
            <a:extLst>
              <a:ext uri="{FF2B5EF4-FFF2-40B4-BE49-F238E27FC236}">
                <a16:creationId xmlns:a16="http://schemas.microsoft.com/office/drawing/2014/main" id="{37EF8461-B978-40F6-99A9-D9FBCBE0EB1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474" r="11701" b="21779"/>
          <a:stretch/>
        </p:blipFill>
        <p:spPr bwMode="auto">
          <a:xfrm>
            <a:off x="8075597" y="3158037"/>
            <a:ext cx="3588942" cy="27780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24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fade">
                                      <p:cBhvr>
                                        <p:cTn id="1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0" dirty="0">
                <a:latin typeface="Segoe UI Light" panose="020B0502040204020203" pitchFamily="34" charset="0"/>
                <a:cs typeface="Segoe UI Light" panose="020B0502040204020203" pitchFamily="34" charset="0"/>
              </a:rPr>
              <a:t>SANDVIK INTELLIGENT TUBE</a:t>
            </a:r>
          </a:p>
        </p:txBody>
      </p:sp>
      <p:pic>
        <p:nvPicPr>
          <p:cNvPr id="5" name="Picture Placeholder 4"/>
          <p:cNvPicPr>
            <a:picLocks noChangeAspect="1"/>
          </p:cNvPicPr>
          <p:nvPr/>
        </p:nvPicPr>
        <p:blipFill rotWithShape="1">
          <a:blip r:embed="rId2" cstate="print">
            <a:extLst>
              <a:ext uri="{28A0092B-C50C-407E-A947-70E740481C1C}">
                <a14:useLocalDpi xmlns:a14="http://schemas.microsoft.com/office/drawing/2010/main" val="0"/>
              </a:ext>
            </a:extLst>
          </a:blip>
          <a:srcRect l="7249" t="38879" r="1407" b="4287"/>
          <a:stretch/>
        </p:blipFill>
        <p:spPr>
          <a:xfrm>
            <a:off x="0" y="1794349"/>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pic>
      <p:sp>
        <p:nvSpPr>
          <p:cNvPr id="7" name="Rectangle 4"/>
          <p:cNvSpPr/>
          <p:nvPr/>
        </p:nvSpPr>
        <p:spPr bwMode="auto">
          <a:xfrm>
            <a:off x="285303" y="5280015"/>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marL="0" marR="0" lvl="0" indent="0" algn="ctr" defTabSz="932383"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8" name="TextBox 5"/>
          <p:cNvSpPr txBox="1"/>
          <p:nvPr/>
        </p:nvSpPr>
        <p:spPr>
          <a:xfrm>
            <a:off x="183704" y="5547165"/>
            <a:ext cx="4726674"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sv-SE"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rPr>
              <a:t>Sandviken  - </a:t>
            </a:r>
            <a:r>
              <a:rPr lang="en-US" sz="2800" dirty="0">
                <a:gradFill>
                  <a:gsLst>
                    <a:gs pos="2917">
                      <a:srgbClr val="005EB8"/>
                    </a:gs>
                    <a:gs pos="30000">
                      <a:srgbClr val="005EB8"/>
                    </a:gs>
                  </a:gsLst>
                  <a:lin ang="5400000" scaled="0"/>
                </a:gradFill>
                <a:latin typeface="Segoe UI Light" panose="020B0502040204020203" pitchFamily="34" charset="0"/>
                <a:cs typeface="Segoe UI Light" panose="020B0502040204020203" pitchFamily="34" charset="0"/>
              </a:rPr>
              <a:t>Intelligent Tubes</a:t>
            </a:r>
            <a:endParaRPr kumimoji="0" lang="en-US"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9" name="textruta 8"/>
          <p:cNvSpPr txBox="1"/>
          <p:nvPr/>
        </p:nvSpPr>
        <p:spPr>
          <a:xfrm>
            <a:off x="1571397" y="6128247"/>
            <a:ext cx="2236868" cy="369332"/>
          </a:xfrm>
          <a:prstGeom prst="rect">
            <a:avLst/>
          </a:prstGeom>
          <a:solidFill>
            <a:srgbClr val="E5940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SMART INDUSTRY</a:t>
            </a:r>
          </a:p>
        </p:txBody>
      </p:sp>
    </p:spTree>
    <p:extLst>
      <p:ext uri="{BB962C8B-B14F-4D97-AF65-F5344CB8AC3E}">
        <p14:creationId xmlns:p14="http://schemas.microsoft.com/office/powerpoint/2010/main" val="1151909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lips 22">
            <a:extLst>
              <a:ext uri="{FF2B5EF4-FFF2-40B4-BE49-F238E27FC236}">
                <a16:creationId xmlns:a16="http://schemas.microsoft.com/office/drawing/2014/main" id="{E9033377-9786-4BF8-A476-D23216E7C0E0}"/>
              </a:ext>
            </a:extLst>
          </p:cNvPr>
          <p:cNvSpPr/>
          <p:nvPr/>
        </p:nvSpPr>
        <p:spPr>
          <a:xfrm>
            <a:off x="637716" y="3357689"/>
            <a:ext cx="1722652" cy="1688572"/>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28" name="Rubrik 1"/>
          <p:cNvSpPr txBox="1">
            <a:spLocks/>
          </p:cNvSpPr>
          <p:nvPr/>
        </p:nvSpPr>
        <p:spPr>
          <a:xfrm>
            <a:off x="8656734" y="5336010"/>
            <a:ext cx="4099560" cy="831049"/>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lang="en-US" sz="2000" b="0" dirty="0">
                <a:solidFill>
                  <a:schemeClr val="bg1"/>
                </a:solidFill>
                <a:latin typeface="Segoe UI Light" panose="020B0502040204020203" pitchFamily="34" charset="0"/>
                <a:cs typeface="Segoe UI Light" panose="020B0502040204020203" pitchFamily="34" charset="0"/>
              </a:rPr>
              <a:t>30%  higher energy consumption…Why? </a:t>
            </a:r>
          </a:p>
        </p:txBody>
      </p:sp>
      <p:pic>
        <p:nvPicPr>
          <p:cNvPr id="3" name="Picture 8" descr="Bildresultat för microsoft cloud one drive">
            <a:extLst>
              <a:ext uri="{FF2B5EF4-FFF2-40B4-BE49-F238E27FC236}">
                <a16:creationId xmlns:a16="http://schemas.microsoft.com/office/drawing/2014/main" id="{03A743DA-56BA-4FBB-A5F0-56F473E0E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498" y="702417"/>
            <a:ext cx="3582707" cy="358270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Bildresultat för retirement building icon">
            <a:extLst>
              <a:ext uri="{FF2B5EF4-FFF2-40B4-BE49-F238E27FC236}">
                <a16:creationId xmlns:a16="http://schemas.microsoft.com/office/drawing/2014/main" id="{5C11632E-B142-4953-AD17-90254C8E7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843" y="74205"/>
            <a:ext cx="2490615" cy="24906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Bildresultat för retirement building icon">
            <a:extLst>
              <a:ext uri="{FF2B5EF4-FFF2-40B4-BE49-F238E27FC236}">
                <a16:creationId xmlns:a16="http://schemas.microsoft.com/office/drawing/2014/main" id="{ADC2C6AD-8CB8-4D9C-B007-CBBFB3DD2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7003" y="2912870"/>
            <a:ext cx="2490615" cy="249061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Rak pilkoppling 3">
            <a:extLst>
              <a:ext uri="{FF2B5EF4-FFF2-40B4-BE49-F238E27FC236}">
                <a16:creationId xmlns:a16="http://schemas.microsoft.com/office/drawing/2014/main" id="{0DF72725-0B7F-4A50-81DD-894E2995EE02}"/>
              </a:ext>
            </a:extLst>
          </p:cNvPr>
          <p:cNvCxnSpPr>
            <a:cxnSpLocks/>
          </p:cNvCxnSpPr>
          <p:nvPr/>
        </p:nvCxnSpPr>
        <p:spPr>
          <a:xfrm flipH="1">
            <a:off x="7284720" y="2226911"/>
            <a:ext cx="2268857"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Rak pilkoppling 12">
            <a:extLst>
              <a:ext uri="{FF2B5EF4-FFF2-40B4-BE49-F238E27FC236}">
                <a16:creationId xmlns:a16="http://schemas.microsoft.com/office/drawing/2014/main" id="{94A6E47E-B025-4839-8350-997EB914F52C}"/>
              </a:ext>
            </a:extLst>
          </p:cNvPr>
          <p:cNvCxnSpPr>
            <a:cxnSpLocks/>
          </p:cNvCxnSpPr>
          <p:nvPr/>
        </p:nvCxnSpPr>
        <p:spPr>
          <a:xfrm flipH="1">
            <a:off x="7674168" y="3357689"/>
            <a:ext cx="1965132"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25" name="Bildobjekt 24">
            <a:extLst>
              <a:ext uri="{FF2B5EF4-FFF2-40B4-BE49-F238E27FC236}">
                <a16:creationId xmlns:a16="http://schemas.microsoft.com/office/drawing/2014/main" id="{B4919031-33D9-4559-A042-624D75785038}"/>
              </a:ext>
            </a:extLst>
          </p:cNvPr>
          <p:cNvPicPr>
            <a:picLocks noChangeAspect="1"/>
          </p:cNvPicPr>
          <p:nvPr/>
        </p:nvPicPr>
        <p:blipFill>
          <a:blip r:embed="rId5"/>
          <a:stretch>
            <a:fillRect/>
          </a:stretch>
        </p:blipFill>
        <p:spPr>
          <a:xfrm>
            <a:off x="541002" y="814703"/>
            <a:ext cx="1679067" cy="1679067"/>
          </a:xfrm>
          <a:prstGeom prst="rect">
            <a:avLst/>
          </a:prstGeom>
        </p:spPr>
      </p:pic>
      <p:cxnSp>
        <p:nvCxnSpPr>
          <p:cNvPr id="26" name="Rak pilkoppling 25">
            <a:extLst>
              <a:ext uri="{FF2B5EF4-FFF2-40B4-BE49-F238E27FC236}">
                <a16:creationId xmlns:a16="http://schemas.microsoft.com/office/drawing/2014/main" id="{8D85EFB1-EB44-4120-ABFA-1D1103D621A5}"/>
              </a:ext>
            </a:extLst>
          </p:cNvPr>
          <p:cNvCxnSpPr>
            <a:cxnSpLocks/>
          </p:cNvCxnSpPr>
          <p:nvPr/>
        </p:nvCxnSpPr>
        <p:spPr>
          <a:xfrm flipV="1">
            <a:off x="2220069" y="2226912"/>
            <a:ext cx="1694706"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4" name="Picture 18" descr="Bildresultat för consumption api icon">
            <a:extLst>
              <a:ext uri="{FF2B5EF4-FFF2-40B4-BE49-F238E27FC236}">
                <a16:creationId xmlns:a16="http://schemas.microsoft.com/office/drawing/2014/main" id="{452AC624-A1F7-4FBA-A82D-DBB447C2EF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261" y="2852109"/>
            <a:ext cx="2466147" cy="246614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Rak pilkoppling 33">
            <a:extLst>
              <a:ext uri="{FF2B5EF4-FFF2-40B4-BE49-F238E27FC236}">
                <a16:creationId xmlns:a16="http://schemas.microsoft.com/office/drawing/2014/main" id="{3DC1E1F6-34FA-47A5-AEA1-0C2969A7319F}"/>
              </a:ext>
            </a:extLst>
          </p:cNvPr>
          <p:cNvCxnSpPr>
            <a:cxnSpLocks/>
          </p:cNvCxnSpPr>
          <p:nvPr/>
        </p:nvCxnSpPr>
        <p:spPr>
          <a:xfrm flipV="1">
            <a:off x="2399674" y="3357689"/>
            <a:ext cx="1557805"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8" name="Picture 22" descr="Bildresultat för single pane of glass icon png">
            <a:extLst>
              <a:ext uri="{FF2B5EF4-FFF2-40B4-BE49-F238E27FC236}">
                <a16:creationId xmlns:a16="http://schemas.microsoft.com/office/drawing/2014/main" id="{8B20F615-4C01-41DF-A813-B1971D43C4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9612" y="4392658"/>
            <a:ext cx="2862263" cy="2328182"/>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Rak pilkoppling 38">
            <a:extLst>
              <a:ext uri="{FF2B5EF4-FFF2-40B4-BE49-F238E27FC236}">
                <a16:creationId xmlns:a16="http://schemas.microsoft.com/office/drawing/2014/main" id="{E9B3853A-3428-4091-BC8D-C89479C8131A}"/>
              </a:ext>
            </a:extLst>
          </p:cNvPr>
          <p:cNvCxnSpPr>
            <a:cxnSpLocks/>
            <a:endCxn id="4118" idx="0"/>
          </p:cNvCxnSpPr>
          <p:nvPr/>
        </p:nvCxnSpPr>
        <p:spPr>
          <a:xfrm>
            <a:off x="5950744" y="3649980"/>
            <a:ext cx="0" cy="74267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8577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fade">
                                      <p:cBhvr>
                                        <p:cTn id="7" dur="500"/>
                                        <p:tgtEl>
                                          <p:spTgt spid="410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14"/>
                                        </p:tgtEl>
                                        <p:attrNameLst>
                                          <p:attrName>style.visibility</p:attrName>
                                        </p:attrNameLst>
                                      </p:cBhvr>
                                      <p:to>
                                        <p:strVal val="visible"/>
                                      </p:to>
                                    </p:set>
                                    <p:animEffect transition="in" filter="fade">
                                      <p:cBhvr>
                                        <p:cTn id="29" dur="500"/>
                                        <p:tgtEl>
                                          <p:spTgt spid="4114"/>
                                        </p:tgtEl>
                                      </p:cBhvr>
                                    </p:animEffect>
                                  </p:childTnLst>
                                </p:cTn>
                              </p:par>
                              <p:par>
                                <p:cTn id="30" presetID="10"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118"/>
                                        </p:tgtEl>
                                        <p:attrNameLst>
                                          <p:attrName>style.visibility</p:attrName>
                                        </p:attrNameLst>
                                      </p:cBhvr>
                                      <p:to>
                                        <p:strVal val="visible"/>
                                      </p:to>
                                    </p:set>
                                    <p:animEffect transition="in" filter="fade">
                                      <p:cBhvr>
                                        <p:cTn id="43" dur="500"/>
                                        <p:tgtEl>
                                          <p:spTgt spid="41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99D684-858F-41C0-A406-36FAEF2E3FB9}"/>
              </a:ext>
            </a:extLst>
          </p:cNvPr>
          <p:cNvSpPr txBox="1"/>
          <p:nvPr/>
        </p:nvSpPr>
        <p:spPr>
          <a:xfrm>
            <a:off x="301014" y="5264899"/>
            <a:ext cx="5754973" cy="769441"/>
          </a:xfrm>
          <a:prstGeom prst="rect">
            <a:avLst/>
          </a:prstGeom>
          <a:noFill/>
        </p:spPr>
        <p:txBody>
          <a:bodyPr wrap="none" rtlCol="0">
            <a:spAutoFit/>
          </a:bodyPr>
          <a:lstStyle/>
          <a:p>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But</a:t>
            </a:r>
            <a:r>
              <a:rPr lang="sv-SE" sz="4400" dirty="0">
                <a:solidFill>
                  <a:schemeClr val="bg1"/>
                </a:solidFill>
                <a:latin typeface="Segoe UI Light" panose="020B0502040204020203" pitchFamily="34" charset="0"/>
                <a:cs typeface="Segoe UI Light" panose="020B0502040204020203" pitchFamily="34" charset="0"/>
              </a:rPr>
              <a:t> </a:t>
            </a:r>
            <a:r>
              <a:rPr lang="sv-SE" sz="4400" dirty="0" err="1">
                <a:solidFill>
                  <a:schemeClr val="bg1"/>
                </a:solidFill>
                <a:latin typeface="Segoe UI Light" panose="020B0502040204020203" pitchFamily="34" charset="0"/>
                <a:cs typeface="Segoe UI Light" panose="020B0502040204020203" pitchFamily="34" charset="0"/>
              </a:rPr>
              <a:t>wait</a:t>
            </a:r>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there</a:t>
            </a:r>
            <a:r>
              <a:rPr lang="sv-SE" sz="4400" dirty="0">
                <a:solidFill>
                  <a:schemeClr val="bg1"/>
                </a:solidFill>
                <a:latin typeface="Segoe UI Light" panose="020B0502040204020203" pitchFamily="34" charset="0"/>
                <a:cs typeface="Segoe UI Light" panose="020B0502040204020203" pitchFamily="34" charset="0"/>
              </a:rPr>
              <a:t> is </a:t>
            </a:r>
            <a:r>
              <a:rPr lang="sv-SE" sz="4400" dirty="0" err="1">
                <a:solidFill>
                  <a:schemeClr val="bg1"/>
                </a:solidFill>
                <a:latin typeface="Segoe UI Light" panose="020B0502040204020203" pitchFamily="34" charset="0"/>
                <a:cs typeface="Segoe UI Light" panose="020B0502040204020203" pitchFamily="34" charset="0"/>
              </a:rPr>
              <a:t>more</a:t>
            </a:r>
            <a:endParaRPr lang="en-US" sz="1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8081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492" y="0"/>
            <a:ext cx="14234984" cy="6858000"/>
          </a:xfrm>
          <a:prstGeom prst="rect">
            <a:avLst/>
          </a:prstGeom>
        </p:spPr>
      </p:pic>
      <p:sp>
        <p:nvSpPr>
          <p:cNvPr id="5" name="Rectangle 4"/>
          <p:cNvSpPr/>
          <p:nvPr/>
        </p:nvSpPr>
        <p:spPr bwMode="auto">
          <a:xfrm>
            <a:off x="7750630" y="680720"/>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7750631" y="947869"/>
            <a:ext cx="4574720" cy="683264"/>
          </a:xfrm>
          <a:prstGeom prst="rect">
            <a:avLst/>
          </a:prstGeom>
          <a:noFill/>
        </p:spPr>
        <p:txBody>
          <a:bodyPr wrap="squar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The </a:t>
            </a:r>
            <a:r>
              <a:rPr lang="sv-SE" sz="2800" dirty="0" err="1">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Edge</a:t>
            </a: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 , - Amsterdam</a:t>
            </a:r>
            <a:endPar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7784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944"/>
            <a:ext cx="12192000" cy="8135888"/>
          </a:xfrm>
          <a:prstGeom prst="rect">
            <a:avLst/>
          </a:prstGeom>
        </p:spPr>
      </p:pic>
      <p:sp>
        <p:nvSpPr>
          <p:cNvPr id="5" name="Rectangle 4"/>
          <p:cNvSpPr/>
          <p:nvPr/>
        </p:nvSpPr>
        <p:spPr bwMode="auto">
          <a:xfrm>
            <a:off x="1" y="5335000"/>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254050" y="5602149"/>
            <a:ext cx="2796278"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Berlin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Subway</a:t>
            </a:r>
          </a:p>
        </p:txBody>
      </p:sp>
    </p:spTree>
    <p:extLst>
      <p:ext uri="{BB962C8B-B14F-4D97-AF65-F5344CB8AC3E}">
        <p14:creationId xmlns:p14="http://schemas.microsoft.com/office/powerpoint/2010/main" val="17813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paradiseintheworld.com/wp-content/uploads/2012/03/rotterdam-po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7" y="-551542"/>
            <a:ext cx="12205027" cy="79525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8134349" y="5051156"/>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8388399" y="5318304"/>
            <a:ext cx="3447932"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Rotterdam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Harbor</a:t>
            </a:r>
          </a:p>
        </p:txBody>
      </p:sp>
    </p:spTree>
    <p:extLst>
      <p:ext uri="{BB962C8B-B14F-4D97-AF65-F5344CB8AC3E}">
        <p14:creationId xmlns:p14="http://schemas.microsoft.com/office/powerpoint/2010/main" val="410196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100"/>
            <a:ext cx="10515600" cy="1325563"/>
          </a:xfrm>
        </p:spPr>
        <p:txBody>
          <a:bodyPr/>
          <a:lstStyle/>
          <a:p>
            <a:r>
              <a:rPr lang="en-US" dirty="0"/>
              <a:t>IoT Device Management</a:t>
            </a:r>
            <a:br>
              <a:rPr lang="en-US" dirty="0"/>
            </a:br>
            <a:r>
              <a:rPr lang="en-US" dirty="0"/>
              <a:t>- </a:t>
            </a:r>
            <a:r>
              <a:rPr lang="en-US" sz="4000" dirty="0"/>
              <a:t>using microServiceBus.com</a:t>
            </a:r>
            <a:endParaRPr lang="en-US" dirty="0"/>
          </a:p>
        </p:txBody>
      </p:sp>
      <p:pic>
        <p:nvPicPr>
          <p:cNvPr id="70" name="Picture 69">
            <a:extLst>
              <a:ext uri="{FF2B5EF4-FFF2-40B4-BE49-F238E27FC236}">
                <a16:creationId xmlns:a16="http://schemas.microsoft.com/office/drawing/2014/main" id="{DF1C9404-9E3C-4C05-8625-98AAD8DAE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5687" y="5455797"/>
            <a:ext cx="1368013" cy="1122803"/>
          </a:xfrm>
          <a:prstGeom prst="rect">
            <a:avLst/>
          </a:prstGeom>
        </p:spPr>
      </p:pic>
      <p:sp>
        <p:nvSpPr>
          <p:cNvPr id="3" name="TextBox 2">
            <a:extLst>
              <a:ext uri="{FF2B5EF4-FFF2-40B4-BE49-F238E27FC236}">
                <a16:creationId xmlns:a16="http://schemas.microsoft.com/office/drawing/2014/main" id="{0B7A1861-F54F-483C-8745-16C73702249C}"/>
              </a:ext>
            </a:extLst>
          </p:cNvPr>
          <p:cNvSpPr txBox="1"/>
          <p:nvPr/>
        </p:nvSpPr>
        <p:spPr>
          <a:xfrm>
            <a:off x="1638300" y="2362200"/>
            <a:ext cx="8648700" cy="1077218"/>
          </a:xfrm>
          <a:prstGeom prst="rect">
            <a:avLst/>
          </a:prstGeom>
          <a:noFill/>
        </p:spPr>
        <p:txBody>
          <a:bodyPr wrap="square" rtlCol="0">
            <a:spAutoFit/>
          </a:bodyPr>
          <a:lstStyle/>
          <a:p>
            <a:pPr marL="457200" indent="-457200">
              <a:buFont typeface="Arial" panose="020B0604020202020204" pitchFamily="34" charset="0"/>
              <a:buChar char="•"/>
            </a:pPr>
            <a:r>
              <a:rPr lang="en-US" sz="3200" dirty="0"/>
              <a:t>Introduction</a:t>
            </a:r>
          </a:p>
          <a:p>
            <a:pPr marL="457200" indent="-457200">
              <a:buFont typeface="Arial" panose="020B0604020202020204" pitchFamily="34" charset="0"/>
              <a:buChar char="•"/>
            </a:pPr>
            <a:r>
              <a:rPr lang="en-US" sz="3200" dirty="0"/>
              <a:t>AXIANS IoT </a:t>
            </a:r>
            <a:r>
              <a:rPr lang="en-US" sz="3200" dirty="0">
                <a:latin typeface="Segoe UI Light" panose="020B0502040204020203" pitchFamily="34" charset="0"/>
                <a:cs typeface="Segoe UI Light" panose="020B0502040204020203" pitchFamily="34" charset="0"/>
              </a:rPr>
              <a:t>– View on Internet of Things</a:t>
            </a:r>
          </a:p>
        </p:txBody>
      </p:sp>
    </p:spTree>
    <p:extLst>
      <p:ext uri="{BB962C8B-B14F-4D97-AF65-F5344CB8AC3E}">
        <p14:creationId xmlns:p14="http://schemas.microsoft.com/office/powerpoint/2010/main" val="3427550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Title 1048">
            <a:extLst>
              <a:ext uri="{FF2B5EF4-FFF2-40B4-BE49-F238E27FC236}">
                <a16:creationId xmlns:a16="http://schemas.microsoft.com/office/drawing/2014/main" id="{18F41A92-EB8C-40EC-ACF1-583EB8C5560E}"/>
              </a:ext>
            </a:extLst>
          </p:cNvPr>
          <p:cNvSpPr>
            <a:spLocks noGrp="1"/>
          </p:cNvSpPr>
          <p:nvPr>
            <p:ph type="title"/>
          </p:nvPr>
        </p:nvSpPr>
        <p:spPr>
          <a:xfrm>
            <a:off x="939800" y="2298700"/>
            <a:ext cx="10515600" cy="1325563"/>
          </a:xfrm>
        </p:spPr>
        <p:txBody>
          <a:bodyPr/>
          <a:lstStyle/>
          <a:p>
            <a:r>
              <a:rPr lang="en-US" dirty="0"/>
              <a:t>So how does microServiceBus.com fit in?</a:t>
            </a:r>
          </a:p>
        </p:txBody>
      </p:sp>
    </p:spTree>
    <p:extLst>
      <p:ext uri="{BB962C8B-B14F-4D97-AF65-F5344CB8AC3E}">
        <p14:creationId xmlns:p14="http://schemas.microsoft.com/office/powerpoint/2010/main" val="1734120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3"/>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3"/>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3"/>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3"/>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3"/>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3"/>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3"/>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3"/>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3"/>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3"/>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3"/>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3"/>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3"/>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3"/>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3"/>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3"/>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3"/>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3"/>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3"/>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3"/>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3"/>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3"/>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3"/>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3"/>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3"/>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3"/>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3"/>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3"/>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3"/>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3"/>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3"/>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3"/>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3"/>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3"/>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3"/>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3"/>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47" name="Group 1046">
            <a:extLst>
              <a:ext uri="{FF2B5EF4-FFF2-40B4-BE49-F238E27FC236}">
                <a16:creationId xmlns:a16="http://schemas.microsoft.com/office/drawing/2014/main" id="{8B1F25E4-A03B-497B-BE7F-420879D0DBD2}"/>
              </a:ext>
            </a:extLst>
          </p:cNvPr>
          <p:cNvGrpSpPr/>
          <p:nvPr/>
        </p:nvGrpSpPr>
        <p:grpSpPr>
          <a:xfrm>
            <a:off x="378558" y="1212586"/>
            <a:ext cx="3754579" cy="4971129"/>
            <a:chOff x="378558" y="1212586"/>
            <a:chExt cx="3754579" cy="4971129"/>
          </a:xfrm>
        </p:grpSpPr>
        <p:pic>
          <p:nvPicPr>
            <p:cNvPr id="1043" name="Picture 1042">
              <a:extLst>
                <a:ext uri="{FF2B5EF4-FFF2-40B4-BE49-F238E27FC236}">
                  <a16:creationId xmlns:a16="http://schemas.microsoft.com/office/drawing/2014/main" id="{760FD41F-7262-408F-BC4D-47730479435A}"/>
                </a:ext>
              </a:extLst>
            </p:cNvPr>
            <p:cNvPicPr>
              <a:picLocks noChangeAspect="1"/>
            </p:cNvPicPr>
            <p:nvPr/>
          </p:nvPicPr>
          <p:blipFill>
            <a:blip r:embed="rId7"/>
            <a:stretch>
              <a:fillRect/>
            </a:stretch>
          </p:blipFill>
          <p:spPr>
            <a:xfrm>
              <a:off x="439679" y="1212586"/>
              <a:ext cx="3295238" cy="2514286"/>
            </a:xfrm>
            <a:prstGeom prst="rect">
              <a:avLst/>
            </a:prstGeom>
          </p:spPr>
        </p:pic>
        <p:pic>
          <p:nvPicPr>
            <p:cNvPr id="1044" name="Picture 1043">
              <a:extLst>
                <a:ext uri="{FF2B5EF4-FFF2-40B4-BE49-F238E27FC236}">
                  <a16:creationId xmlns:a16="http://schemas.microsoft.com/office/drawing/2014/main" id="{1F262B37-5820-4076-88B2-F4E4CA954DDA}"/>
                </a:ext>
              </a:extLst>
            </p:cNvPr>
            <p:cNvPicPr>
              <a:picLocks noChangeAspect="1"/>
            </p:cNvPicPr>
            <p:nvPr/>
          </p:nvPicPr>
          <p:blipFill>
            <a:blip r:embed="rId8"/>
            <a:stretch>
              <a:fillRect/>
            </a:stretch>
          </p:blipFill>
          <p:spPr>
            <a:xfrm>
              <a:off x="378558" y="3688477"/>
              <a:ext cx="3371429" cy="2495238"/>
            </a:xfrm>
            <a:prstGeom prst="rect">
              <a:avLst/>
            </a:prstGeom>
          </p:spPr>
        </p:pic>
        <p:sp>
          <p:nvSpPr>
            <p:cNvPr id="1046" name="Right Brace 1045">
              <a:extLst>
                <a:ext uri="{FF2B5EF4-FFF2-40B4-BE49-F238E27FC236}">
                  <a16:creationId xmlns:a16="http://schemas.microsoft.com/office/drawing/2014/main" id="{7053BCB7-131F-44B5-8548-4CD0E7E94135}"/>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135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fade">
                                      <p:cBhvr>
                                        <p:cTn id="20" dur="500"/>
                                        <p:tgtEl>
                                          <p:spTgt spid="10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500"/>
                                        <p:tgtEl>
                                          <p:spTgt spid="150"/>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7"/>
                                        </p:tgtEl>
                                        <p:attrNameLst>
                                          <p:attrName>style.visibility</p:attrName>
                                        </p:attrNameLst>
                                      </p:cBhvr>
                                      <p:to>
                                        <p:strVal val="visible"/>
                                      </p:to>
                                    </p:set>
                                    <p:animEffect transition="in" filter="fade">
                                      <p:cBhvr>
                                        <p:cTn id="37"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6" name="Group 35"/>
          <p:cNvGrpSpPr/>
          <p:nvPr/>
        </p:nvGrpSpPr>
        <p:grpSpPr>
          <a:xfrm>
            <a:off x="812771" y="1453632"/>
            <a:ext cx="2034945" cy="4011761"/>
            <a:chOff x="704534" y="1467601"/>
            <a:chExt cx="2267904" cy="4471024"/>
          </a:xfrm>
        </p:grpSpPr>
        <p:pic>
          <p:nvPicPr>
            <p:cNvPr id="3" name="Picture 2"/>
            <p:cNvPicPr>
              <a:picLocks noChangeAspect="1"/>
            </p:cNvPicPr>
            <p:nvPr/>
          </p:nvPicPr>
          <p:blipFill>
            <a:blip r:embed="rId3"/>
            <a:stretch>
              <a:fillRect/>
            </a:stretch>
          </p:blipFill>
          <p:spPr>
            <a:xfrm>
              <a:off x="1101057" y="1467601"/>
              <a:ext cx="1691366" cy="1629208"/>
            </a:xfrm>
            <a:prstGeom prst="rect">
              <a:avLst/>
            </a:prstGeom>
          </p:spPr>
        </p:pic>
        <p:pic>
          <p:nvPicPr>
            <p:cNvPr id="5" name="Picture 4"/>
            <p:cNvPicPr>
              <a:picLocks noChangeAspect="1"/>
            </p:cNvPicPr>
            <p:nvPr/>
          </p:nvPicPr>
          <p:blipFill>
            <a:blip r:embed="rId4"/>
            <a:stretch>
              <a:fillRect/>
            </a:stretch>
          </p:blipFill>
          <p:spPr>
            <a:xfrm>
              <a:off x="704534" y="4273447"/>
              <a:ext cx="751106" cy="679824"/>
            </a:xfrm>
            <a:prstGeom prst="rect">
              <a:avLst/>
            </a:prstGeom>
          </p:spPr>
        </p:pic>
        <p:pic>
          <p:nvPicPr>
            <p:cNvPr id="62" name="Picture 61"/>
            <p:cNvPicPr>
              <a:picLocks noChangeAspect="1"/>
            </p:cNvPicPr>
            <p:nvPr/>
          </p:nvPicPr>
          <p:blipFill>
            <a:blip r:embed="rId4"/>
            <a:stretch>
              <a:fillRect/>
            </a:stretch>
          </p:blipFill>
          <p:spPr>
            <a:xfrm>
              <a:off x="1462938" y="4273446"/>
              <a:ext cx="751106" cy="679824"/>
            </a:xfrm>
            <a:prstGeom prst="rect">
              <a:avLst/>
            </a:prstGeom>
          </p:spPr>
        </p:pic>
        <p:pic>
          <p:nvPicPr>
            <p:cNvPr id="63" name="Picture 62"/>
            <p:cNvPicPr>
              <a:picLocks noChangeAspect="1"/>
            </p:cNvPicPr>
            <p:nvPr/>
          </p:nvPicPr>
          <p:blipFill>
            <a:blip r:embed="rId4"/>
            <a:stretch>
              <a:fillRect/>
            </a:stretch>
          </p:blipFill>
          <p:spPr>
            <a:xfrm>
              <a:off x="2221332" y="4273445"/>
              <a:ext cx="751106" cy="679824"/>
            </a:xfrm>
            <a:prstGeom prst="rect">
              <a:avLst/>
            </a:prstGeom>
          </p:spPr>
        </p:pic>
        <p:sp>
          <p:nvSpPr>
            <p:cNvPr id="9" name="TextBox 8"/>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6"/>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6"/>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6"/>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6"/>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6"/>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6"/>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6"/>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6"/>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6"/>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6"/>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6"/>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6"/>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6"/>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6"/>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6"/>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6"/>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6"/>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6"/>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6"/>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6"/>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6"/>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6"/>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6"/>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6"/>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6"/>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6"/>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6"/>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6"/>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6"/>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6"/>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6"/>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6"/>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6"/>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6"/>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6"/>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6"/>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4" name="Group 83">
            <a:extLst>
              <a:ext uri="{FF2B5EF4-FFF2-40B4-BE49-F238E27FC236}">
                <a16:creationId xmlns:a16="http://schemas.microsoft.com/office/drawing/2014/main" id="{55A08CFD-DEB1-4A6D-B0AB-3629F94A0FCA}"/>
              </a:ext>
            </a:extLst>
          </p:cNvPr>
          <p:cNvGrpSpPr/>
          <p:nvPr/>
        </p:nvGrpSpPr>
        <p:grpSpPr>
          <a:xfrm>
            <a:off x="378558" y="1212586"/>
            <a:ext cx="3754579" cy="4971129"/>
            <a:chOff x="378558" y="1212586"/>
            <a:chExt cx="3754579" cy="4971129"/>
          </a:xfrm>
        </p:grpSpPr>
        <p:pic>
          <p:nvPicPr>
            <p:cNvPr id="85" name="Picture 84">
              <a:extLst>
                <a:ext uri="{FF2B5EF4-FFF2-40B4-BE49-F238E27FC236}">
                  <a16:creationId xmlns:a16="http://schemas.microsoft.com/office/drawing/2014/main" id="{B1A32144-ABFD-4B6F-8FCB-2D7E100ADDAF}"/>
                </a:ext>
              </a:extLst>
            </p:cNvPr>
            <p:cNvPicPr>
              <a:picLocks noChangeAspect="1"/>
            </p:cNvPicPr>
            <p:nvPr/>
          </p:nvPicPr>
          <p:blipFill>
            <a:blip r:embed="rId10"/>
            <a:stretch>
              <a:fillRect/>
            </a:stretch>
          </p:blipFill>
          <p:spPr>
            <a:xfrm>
              <a:off x="439679" y="1212586"/>
              <a:ext cx="3295238" cy="2514286"/>
            </a:xfrm>
            <a:prstGeom prst="rect">
              <a:avLst/>
            </a:prstGeom>
          </p:spPr>
        </p:pic>
        <p:pic>
          <p:nvPicPr>
            <p:cNvPr id="86" name="Picture 85">
              <a:extLst>
                <a:ext uri="{FF2B5EF4-FFF2-40B4-BE49-F238E27FC236}">
                  <a16:creationId xmlns:a16="http://schemas.microsoft.com/office/drawing/2014/main" id="{FFAA56B8-BF5D-406A-B77B-3400835F9178}"/>
                </a:ext>
              </a:extLst>
            </p:cNvPr>
            <p:cNvPicPr>
              <a:picLocks noChangeAspect="1"/>
            </p:cNvPicPr>
            <p:nvPr/>
          </p:nvPicPr>
          <p:blipFill>
            <a:blip r:embed="rId11"/>
            <a:stretch>
              <a:fillRect/>
            </a:stretch>
          </p:blipFill>
          <p:spPr>
            <a:xfrm>
              <a:off x="378558" y="3688477"/>
              <a:ext cx="3371429" cy="2495238"/>
            </a:xfrm>
            <a:prstGeom prst="rect">
              <a:avLst/>
            </a:prstGeom>
          </p:spPr>
        </p:pic>
        <p:sp>
          <p:nvSpPr>
            <p:cNvPr id="87" name="Right Brace 86">
              <a:extLst>
                <a:ext uri="{FF2B5EF4-FFF2-40B4-BE49-F238E27FC236}">
                  <a16:creationId xmlns:a16="http://schemas.microsoft.com/office/drawing/2014/main" id="{ABDE9FF6-68A5-46C3-9CD2-CCC8D0C3004D}"/>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146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4"/>
                                        </p:tgtEl>
                                      </p:cBhvr>
                                    </p:animEffect>
                                    <p:set>
                                      <p:cBhvr>
                                        <p:cTn id="7" dur="1" fill="hold">
                                          <p:stCondLst>
                                            <p:cond delay="499"/>
                                          </p:stCondLst>
                                        </p:cTn>
                                        <p:tgtEl>
                                          <p:spTgt spid="8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4"/>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4"/>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4"/>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4"/>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4"/>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4"/>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4"/>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4"/>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4"/>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4"/>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4"/>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4"/>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4"/>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4"/>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4"/>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4"/>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4"/>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4"/>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4"/>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4"/>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4"/>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4"/>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4"/>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4"/>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4"/>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4"/>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4"/>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4"/>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4"/>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4"/>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4"/>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4"/>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4"/>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4"/>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4"/>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4"/>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8ECA4793-8A3F-4E31-99D9-A4556AF2685B}"/>
              </a:ext>
            </a:extLst>
          </p:cNvPr>
          <p:cNvGrpSpPr/>
          <p:nvPr/>
        </p:nvGrpSpPr>
        <p:grpSpPr>
          <a:xfrm>
            <a:off x="316407" y="2513762"/>
            <a:ext cx="3028449" cy="1754326"/>
            <a:chOff x="316407" y="2513762"/>
            <a:chExt cx="3028449" cy="1754326"/>
          </a:xfrm>
        </p:grpSpPr>
        <p:sp>
          <p:nvSpPr>
            <p:cNvPr id="4" name="TextBox 3">
              <a:extLst>
                <a:ext uri="{FF2B5EF4-FFF2-40B4-BE49-F238E27FC236}">
                  <a16:creationId xmlns:a16="http://schemas.microsoft.com/office/drawing/2014/main" id="{62749ABA-999D-4704-8FE8-5282F4AB2630}"/>
                </a:ext>
              </a:extLst>
            </p:cNvPr>
            <p:cNvSpPr txBox="1"/>
            <p:nvPr/>
          </p:nvSpPr>
          <p:spPr>
            <a:xfrm>
              <a:off x="1056794" y="2513762"/>
              <a:ext cx="2288062" cy="1754326"/>
            </a:xfrm>
            <a:prstGeom prst="rect">
              <a:avLst/>
            </a:prstGeom>
            <a:noFill/>
          </p:spPr>
          <p:txBody>
            <a:bodyPr wrap="none" rtlCol="0">
              <a:spAutoFit/>
            </a:bodyPr>
            <a:lstStyle/>
            <a:p>
              <a:r>
                <a:rPr lang="en-US" dirty="0"/>
                <a:t>Incidents </a:t>
              </a:r>
            </a:p>
            <a:p>
              <a:r>
                <a:rPr lang="en-US" dirty="0"/>
                <a:t>Issue tracking</a:t>
              </a:r>
            </a:p>
            <a:p>
              <a:r>
                <a:rPr lang="en-US" dirty="0"/>
                <a:t>Problem Management</a:t>
              </a:r>
            </a:p>
            <a:p>
              <a:r>
                <a:rPr lang="en-US" dirty="0"/>
                <a:t>Change Management</a:t>
              </a:r>
            </a:p>
            <a:p>
              <a:r>
                <a:rPr lang="en-US" dirty="0"/>
                <a:t>Release Management</a:t>
              </a:r>
            </a:p>
            <a:p>
              <a:r>
                <a:rPr lang="en-US" dirty="0"/>
                <a:t>Knowledge base</a:t>
              </a:r>
            </a:p>
          </p:txBody>
        </p:sp>
        <p:sp>
          <p:nvSpPr>
            <p:cNvPr id="6" name="TextBox 5">
              <a:extLst>
                <a:ext uri="{FF2B5EF4-FFF2-40B4-BE49-F238E27FC236}">
                  <a16:creationId xmlns:a16="http://schemas.microsoft.com/office/drawing/2014/main" id="{47E1BC8B-654C-49E8-A9C3-D520924CFE59}"/>
                </a:ext>
              </a:extLst>
            </p:cNvPr>
            <p:cNvSpPr txBox="1"/>
            <p:nvPr/>
          </p:nvSpPr>
          <p:spPr>
            <a:xfrm rot="16200000">
              <a:off x="206921" y="2930461"/>
              <a:ext cx="926857" cy="707886"/>
            </a:xfrm>
            <a:prstGeom prst="rect">
              <a:avLst/>
            </a:prstGeom>
            <a:noFill/>
          </p:spPr>
          <p:txBody>
            <a:bodyPr wrap="none" rtlCol="0">
              <a:spAutoFit/>
            </a:bodyPr>
            <a:lstStyle/>
            <a:p>
              <a:r>
                <a:rPr lang="sv-SE" sz="4000" b="1" dirty="0"/>
                <a:t>ITIL</a:t>
              </a:r>
              <a:endParaRPr lang="en-US" b="1" dirty="0"/>
            </a:p>
          </p:txBody>
        </p:sp>
        <p:cxnSp>
          <p:nvCxnSpPr>
            <p:cNvPr id="8" name="Straight Connector 7">
              <a:extLst>
                <a:ext uri="{FF2B5EF4-FFF2-40B4-BE49-F238E27FC236}">
                  <a16:creationId xmlns:a16="http://schemas.microsoft.com/office/drawing/2014/main" id="{DC99CEF7-C514-4D3C-97DF-DFF9D73FDAAF}"/>
                </a:ext>
              </a:extLst>
            </p:cNvPr>
            <p:cNvCxnSpPr/>
            <p:nvPr/>
          </p:nvCxnSpPr>
          <p:spPr>
            <a:xfrm>
              <a:off x="1041648" y="2577049"/>
              <a:ext cx="0" cy="1662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6CF5CD8-91C2-41FE-B524-0D1837D08D0C}"/>
              </a:ext>
            </a:extLst>
          </p:cNvPr>
          <p:cNvGrpSpPr/>
          <p:nvPr/>
        </p:nvGrpSpPr>
        <p:grpSpPr>
          <a:xfrm>
            <a:off x="812771" y="1453632"/>
            <a:ext cx="2034945" cy="4011761"/>
            <a:chOff x="704534" y="1467601"/>
            <a:chExt cx="2267904" cy="4471024"/>
          </a:xfrm>
        </p:grpSpPr>
        <p:pic>
          <p:nvPicPr>
            <p:cNvPr id="89" name="Picture 88">
              <a:extLst>
                <a:ext uri="{FF2B5EF4-FFF2-40B4-BE49-F238E27FC236}">
                  <a16:creationId xmlns:a16="http://schemas.microsoft.com/office/drawing/2014/main" id="{8DB23809-3F02-4397-A226-CA91558916A6}"/>
                </a:ext>
              </a:extLst>
            </p:cNvPr>
            <p:cNvPicPr>
              <a:picLocks noChangeAspect="1"/>
            </p:cNvPicPr>
            <p:nvPr/>
          </p:nvPicPr>
          <p:blipFill>
            <a:blip r:embed="rId8"/>
            <a:stretch>
              <a:fillRect/>
            </a:stretch>
          </p:blipFill>
          <p:spPr>
            <a:xfrm>
              <a:off x="1101057" y="1467601"/>
              <a:ext cx="1691366" cy="1629208"/>
            </a:xfrm>
            <a:prstGeom prst="rect">
              <a:avLst/>
            </a:prstGeom>
          </p:spPr>
        </p:pic>
        <p:pic>
          <p:nvPicPr>
            <p:cNvPr id="90" name="Picture 89">
              <a:extLst>
                <a:ext uri="{FF2B5EF4-FFF2-40B4-BE49-F238E27FC236}">
                  <a16:creationId xmlns:a16="http://schemas.microsoft.com/office/drawing/2014/main" id="{C3FB2450-421E-4AC2-9A5C-A2E71A11BCF4}"/>
                </a:ext>
              </a:extLst>
            </p:cNvPr>
            <p:cNvPicPr>
              <a:picLocks noChangeAspect="1"/>
            </p:cNvPicPr>
            <p:nvPr/>
          </p:nvPicPr>
          <p:blipFill>
            <a:blip r:embed="rId9"/>
            <a:stretch>
              <a:fillRect/>
            </a:stretch>
          </p:blipFill>
          <p:spPr>
            <a:xfrm>
              <a:off x="704534" y="4273447"/>
              <a:ext cx="751106" cy="679824"/>
            </a:xfrm>
            <a:prstGeom prst="rect">
              <a:avLst/>
            </a:prstGeom>
          </p:spPr>
        </p:pic>
        <p:pic>
          <p:nvPicPr>
            <p:cNvPr id="91" name="Picture 90">
              <a:extLst>
                <a:ext uri="{FF2B5EF4-FFF2-40B4-BE49-F238E27FC236}">
                  <a16:creationId xmlns:a16="http://schemas.microsoft.com/office/drawing/2014/main" id="{CBF02CB7-06C4-45F9-BDC0-680FCEB573F5}"/>
                </a:ext>
              </a:extLst>
            </p:cNvPr>
            <p:cNvPicPr>
              <a:picLocks noChangeAspect="1"/>
            </p:cNvPicPr>
            <p:nvPr/>
          </p:nvPicPr>
          <p:blipFill>
            <a:blip r:embed="rId9"/>
            <a:stretch>
              <a:fillRect/>
            </a:stretch>
          </p:blipFill>
          <p:spPr>
            <a:xfrm>
              <a:off x="1462938" y="4273446"/>
              <a:ext cx="751106" cy="679824"/>
            </a:xfrm>
            <a:prstGeom prst="rect">
              <a:avLst/>
            </a:prstGeom>
          </p:spPr>
        </p:pic>
        <p:pic>
          <p:nvPicPr>
            <p:cNvPr id="92" name="Picture 91">
              <a:extLst>
                <a:ext uri="{FF2B5EF4-FFF2-40B4-BE49-F238E27FC236}">
                  <a16:creationId xmlns:a16="http://schemas.microsoft.com/office/drawing/2014/main" id="{4E7EC6FE-85ED-4415-8AF4-D35E5127C0DA}"/>
                </a:ext>
              </a:extLst>
            </p:cNvPr>
            <p:cNvPicPr>
              <a:picLocks noChangeAspect="1"/>
            </p:cNvPicPr>
            <p:nvPr/>
          </p:nvPicPr>
          <p:blipFill>
            <a:blip r:embed="rId9"/>
            <a:stretch>
              <a:fillRect/>
            </a:stretch>
          </p:blipFill>
          <p:spPr>
            <a:xfrm>
              <a:off x="2221332" y="4273445"/>
              <a:ext cx="751106" cy="679824"/>
            </a:xfrm>
            <a:prstGeom prst="rect">
              <a:avLst/>
            </a:prstGeom>
          </p:spPr>
        </p:pic>
        <p:sp>
          <p:nvSpPr>
            <p:cNvPr id="93" name="TextBox 92">
              <a:extLst>
                <a:ext uri="{FF2B5EF4-FFF2-40B4-BE49-F238E27FC236}">
                  <a16:creationId xmlns:a16="http://schemas.microsoft.com/office/drawing/2014/main" id="{7E9049B8-4945-4ADC-8C15-FBDC5D368D4E}"/>
                </a:ext>
              </a:extLst>
            </p:cNvPr>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79295A03-68A1-4F1A-A1E1-BAE365169DDC}"/>
                </a:ext>
              </a:extLst>
            </p:cNvPr>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62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8"/>
                                        </p:tgtEl>
                                      </p:cBhvr>
                                    </p:animEffect>
                                    <p:set>
                                      <p:cBhvr>
                                        <p:cTn id="7" dur="1" fill="hold">
                                          <p:stCondLst>
                                            <p:cond delay="499"/>
                                          </p:stCondLst>
                                        </p:cTn>
                                        <p:tgtEl>
                                          <p:spTgt spid="8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platforms</a:t>
            </a:r>
          </a:p>
        </p:txBody>
      </p:sp>
      <p:grpSp>
        <p:nvGrpSpPr>
          <p:cNvPr id="10" name="Group 9"/>
          <p:cNvGrpSpPr/>
          <p:nvPr/>
        </p:nvGrpSpPr>
        <p:grpSpPr>
          <a:xfrm>
            <a:off x="4110813" y="2916611"/>
            <a:ext cx="1941718" cy="2155768"/>
            <a:chOff x="4110813" y="2916611"/>
            <a:chExt cx="1941718" cy="2155768"/>
          </a:xfrm>
        </p:grpSpPr>
        <p:sp>
          <p:nvSpPr>
            <p:cNvPr id="35" name="Rektangel 13"/>
            <p:cNvSpPr/>
            <p:nvPr/>
          </p:nvSpPr>
          <p:spPr bwMode="auto">
            <a:xfrm>
              <a:off x="4110813" y="2916611"/>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Transport</a:t>
              </a: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7" name="Likbent triangel 10"/>
            <p:cNvSpPr/>
            <p:nvPr/>
          </p:nvSpPr>
          <p:spPr bwMode="auto">
            <a:xfrm rot="5400000">
              <a:off x="4042234" y="3932978"/>
              <a:ext cx="399011" cy="261852"/>
            </a:xfrm>
            <a:prstGeom prst="triangle">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006619" y="2917302"/>
            <a:ext cx="2012374" cy="2149269"/>
            <a:chOff x="10006619" y="2917302"/>
            <a:chExt cx="2012374" cy="2149269"/>
          </a:xfrm>
        </p:grpSpPr>
        <p:sp>
          <p:nvSpPr>
            <p:cNvPr id="40" name="Rektangel 23"/>
            <p:cNvSpPr/>
            <p:nvPr/>
          </p:nvSpPr>
          <p:spPr bwMode="auto">
            <a:xfrm>
              <a:off x="10006621" y="291730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REPORTS</a:t>
              </a:r>
            </a:p>
          </p:txBody>
        </p:sp>
        <p:sp>
          <p:nvSpPr>
            <p:cNvPr id="41" name="Rektangel 26"/>
            <p:cNvSpPr/>
            <p:nvPr/>
          </p:nvSpPr>
          <p:spPr bwMode="auto">
            <a:xfrm>
              <a:off x="10006621" y="363791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SQL</a:t>
              </a:r>
              <a:r>
                <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rPr>
                <a:t> / NOSQL</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2" name="Rektangel 27"/>
            <p:cNvSpPr/>
            <p:nvPr/>
          </p:nvSpPr>
          <p:spPr bwMode="auto">
            <a:xfrm>
              <a:off x="10006621" y="4346571"/>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ERP / LOB</a:t>
              </a:r>
            </a:p>
          </p:txBody>
        </p:sp>
        <p:sp>
          <p:nvSpPr>
            <p:cNvPr id="43" name="Likbent triangel 28"/>
            <p:cNvSpPr/>
            <p:nvPr/>
          </p:nvSpPr>
          <p:spPr bwMode="auto">
            <a:xfrm rot="5400000">
              <a:off x="9938041" y="3183955"/>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Likbent triangel 29"/>
            <p:cNvSpPr/>
            <p:nvPr/>
          </p:nvSpPr>
          <p:spPr bwMode="auto">
            <a:xfrm rot="5400000">
              <a:off x="9938040" y="3866986"/>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Likbent triangel 30"/>
            <p:cNvSpPr/>
            <p:nvPr/>
          </p:nvSpPr>
          <p:spPr bwMode="auto">
            <a:xfrm rot="5400000">
              <a:off x="9938039" y="4550017"/>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ktangel 9"/>
          <p:cNvSpPr/>
          <p:nvPr/>
        </p:nvSpPr>
        <p:spPr bwMode="auto">
          <a:xfrm>
            <a:off x="1750119" y="2914706"/>
            <a:ext cx="2360696" cy="2157673"/>
          </a:xfrm>
          <a:prstGeom prst="rect">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a:t>
            </a:r>
          </a:p>
        </p:txBody>
      </p:sp>
      <p:sp>
        <p:nvSpPr>
          <p:cNvPr id="52" name="Rektangel 34"/>
          <p:cNvSpPr/>
          <p:nvPr/>
        </p:nvSpPr>
        <p:spPr bwMode="auto">
          <a:xfrm>
            <a:off x="86072" y="2914707"/>
            <a:ext cx="1664046" cy="215939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Sensor</a:t>
            </a:r>
          </a:p>
          <a:p>
            <a:pPr marL="0" marR="0" lvl="0" indent="0" algn="ctr" defTabSz="932406" eaLnBrk="1" fontAlgn="auto" latinLnBrk="0" hangingPunct="1">
              <a:lnSpc>
                <a:spcPct val="100000"/>
              </a:lnSpc>
              <a:spcBef>
                <a:spcPts val="0"/>
              </a:spcBef>
              <a:spcAft>
                <a:spcPts val="0"/>
              </a:spcAft>
              <a:buClrTx/>
              <a:buSzTx/>
              <a:buFontTx/>
              <a:buNone/>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Data</a:t>
            </a:r>
            <a:endPar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 name="Group 13"/>
          <p:cNvGrpSpPr/>
          <p:nvPr/>
        </p:nvGrpSpPr>
        <p:grpSpPr>
          <a:xfrm>
            <a:off x="8064895" y="2918331"/>
            <a:ext cx="1941721" cy="2155768"/>
            <a:chOff x="8064900" y="2914706"/>
            <a:chExt cx="1941721" cy="2155768"/>
          </a:xfrm>
        </p:grpSpPr>
        <p:sp>
          <p:nvSpPr>
            <p:cNvPr id="30" name="Rektangel 22"/>
            <p:cNvSpPr/>
            <p:nvPr/>
          </p:nvSpPr>
          <p:spPr bwMode="auto">
            <a:xfrm>
              <a:off x="8064903" y="2914706"/>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lvl="0" algn="ctr" defTabSz="932406">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RULES &amp; ROUTING</a:t>
              </a: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4" name="Likbent triangel 18"/>
            <p:cNvSpPr/>
            <p:nvPr/>
          </p:nvSpPr>
          <p:spPr bwMode="auto">
            <a:xfrm rot="5400000">
              <a:off x="7996322" y="3326532"/>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 name="Likbent triangel 20"/>
            <p:cNvSpPr/>
            <p:nvPr/>
          </p:nvSpPr>
          <p:spPr bwMode="auto">
            <a:xfrm rot="5400000">
              <a:off x="7996320" y="4396796"/>
              <a:ext cx="399011" cy="261852"/>
            </a:xfrm>
            <a:prstGeom prst="triangle">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1" name="Group 10"/>
          <p:cNvGrpSpPr/>
          <p:nvPr/>
        </p:nvGrpSpPr>
        <p:grpSpPr>
          <a:xfrm>
            <a:off x="6052527" y="2918841"/>
            <a:ext cx="2012372" cy="1085505"/>
            <a:chOff x="6052531" y="2916610"/>
            <a:chExt cx="2012372" cy="1085505"/>
          </a:xfrm>
        </p:grpSpPr>
        <p:sp>
          <p:nvSpPr>
            <p:cNvPr id="60" name="Rektangel 17"/>
            <p:cNvSpPr/>
            <p:nvPr/>
          </p:nvSpPr>
          <p:spPr bwMode="auto">
            <a:xfrm>
              <a:off x="6052531" y="2916610"/>
              <a:ext cx="2012372" cy="1085505"/>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SECURITY</a:t>
              </a:r>
            </a:p>
          </p:txBody>
        </p:sp>
        <p:sp>
          <p:nvSpPr>
            <p:cNvPr id="68" name="Likbent triangel 14"/>
            <p:cNvSpPr/>
            <p:nvPr/>
          </p:nvSpPr>
          <p:spPr bwMode="auto">
            <a:xfrm rot="5400000">
              <a:off x="5983951" y="3387319"/>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6052929" y="4002425"/>
            <a:ext cx="2012372" cy="1070264"/>
            <a:chOff x="6233504" y="5927004"/>
            <a:chExt cx="2012372" cy="1070264"/>
          </a:xfrm>
        </p:grpSpPr>
        <p:sp>
          <p:nvSpPr>
            <p:cNvPr id="59" name="Rektangel 19"/>
            <p:cNvSpPr/>
            <p:nvPr/>
          </p:nvSpPr>
          <p:spPr bwMode="auto">
            <a:xfrm>
              <a:off x="6233504" y="5927004"/>
              <a:ext cx="2012372" cy="1070264"/>
            </a:xfrm>
            <a:prstGeom prst="rect">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DEVICE MGMT</a:t>
              </a:r>
            </a:p>
          </p:txBody>
        </p:sp>
        <p:sp>
          <p:nvSpPr>
            <p:cNvPr id="69" name="Likbent triangel 21"/>
            <p:cNvSpPr/>
            <p:nvPr/>
          </p:nvSpPr>
          <p:spPr bwMode="auto">
            <a:xfrm rot="5400000">
              <a:off x="6164926" y="6331210"/>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p:cNvGrpSpPr/>
          <p:nvPr/>
        </p:nvGrpSpPr>
        <p:grpSpPr>
          <a:xfrm>
            <a:off x="1757361" y="4513500"/>
            <a:ext cx="839802" cy="544765"/>
            <a:chOff x="1757361" y="4513500"/>
            <a:chExt cx="839802" cy="544765"/>
          </a:xfrm>
        </p:grpSpPr>
        <p:sp>
          <p:nvSpPr>
            <p:cNvPr id="57" name="Rektangel 36"/>
            <p:cNvSpPr/>
            <p:nvPr/>
          </p:nvSpPr>
          <p:spPr bwMode="auto">
            <a:xfrm>
              <a:off x="1757362" y="4573523"/>
              <a:ext cx="813609" cy="40992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8" name="textruta 37"/>
            <p:cNvSpPr txBox="1"/>
            <p:nvPr/>
          </p:nvSpPr>
          <p:spPr>
            <a:xfrm>
              <a:off x="1757361" y="4513500"/>
              <a:ext cx="839802"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grpSp>
        <p:nvGrpSpPr>
          <p:cNvPr id="19" name="Group 18"/>
          <p:cNvGrpSpPr/>
          <p:nvPr/>
        </p:nvGrpSpPr>
        <p:grpSpPr>
          <a:xfrm>
            <a:off x="3297201" y="4499349"/>
            <a:ext cx="813611" cy="544765"/>
            <a:chOff x="3297201" y="4499349"/>
            <a:chExt cx="813611" cy="544765"/>
          </a:xfrm>
        </p:grpSpPr>
        <p:sp>
          <p:nvSpPr>
            <p:cNvPr id="49" name="Rektangel 36"/>
            <p:cNvSpPr/>
            <p:nvPr/>
          </p:nvSpPr>
          <p:spPr bwMode="auto">
            <a:xfrm>
              <a:off x="3297203" y="4559372"/>
              <a:ext cx="813609" cy="409922"/>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0" name="textruta 37"/>
            <p:cNvSpPr txBox="1"/>
            <p:nvPr/>
          </p:nvSpPr>
          <p:spPr>
            <a:xfrm>
              <a:off x="3297201" y="4499349"/>
              <a:ext cx="813607"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sp>
        <p:nvSpPr>
          <p:cNvPr id="70" name="Likbent triangel 10"/>
          <p:cNvSpPr/>
          <p:nvPr/>
        </p:nvSpPr>
        <p:spPr bwMode="auto">
          <a:xfrm rot="5400000">
            <a:off x="1685524" y="3895988"/>
            <a:ext cx="399011" cy="261852"/>
          </a:xfrm>
          <a:prstGeom prst="triangle">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9" name="TextBox 8"/>
          <p:cNvSpPr txBox="1"/>
          <p:nvPr/>
        </p:nvSpPr>
        <p:spPr>
          <a:xfrm>
            <a:off x="1786532" y="5250937"/>
            <a:ext cx="1524776" cy="1477328"/>
          </a:xfrm>
          <a:prstGeom prst="rect">
            <a:avLst/>
          </a:prstGeom>
          <a:noFill/>
        </p:spPr>
        <p:txBody>
          <a:bodyPr wrap="none" rtlCol="0">
            <a:spAutoFit/>
          </a:bodyPr>
          <a:lstStyle/>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ARM </a:t>
            </a:r>
            <a:r>
              <a:rPr lang="en-US" dirty="0" err="1"/>
              <a:t>mbed</a:t>
            </a:r>
            <a:endParaRPr lang="en-US" dirty="0"/>
          </a:p>
          <a:p>
            <a:pPr marL="285750" indent="-285750">
              <a:buFont typeface="Arial" panose="020B0604020202020204" pitchFamily="34" charset="0"/>
              <a:buChar char="•"/>
            </a:pPr>
            <a:r>
              <a:rPr lang="en-US" dirty="0">
                <a:solidFill>
                  <a:schemeClr val="tx1">
                    <a:lumMod val="75000"/>
                  </a:schemeClr>
                </a:solidFill>
              </a:rPr>
              <a:t>Java</a:t>
            </a:r>
          </a:p>
          <a:p>
            <a:pPr marL="285750" indent="-285750">
              <a:buFont typeface="Arial" panose="020B0604020202020204" pitchFamily="34" charset="0"/>
              <a:buChar char="•"/>
            </a:pPr>
            <a:r>
              <a:rPr lang="en-US" dirty="0" err="1">
                <a:solidFill>
                  <a:schemeClr val="tx1">
                    <a:lumMod val="75000"/>
                  </a:schemeClr>
                </a:solidFill>
              </a:rPr>
              <a:t>.Net</a:t>
            </a:r>
            <a:endParaRPr lang="en-US" dirty="0">
              <a:solidFill>
                <a:schemeClr val="tx1">
                  <a:lumMod val="75000"/>
                </a:schemeClr>
              </a:solidFill>
            </a:endParaRPr>
          </a:p>
          <a:p>
            <a:pPr marL="285750" indent="-285750">
              <a:buFont typeface="Arial" panose="020B0604020202020204" pitchFamily="34" charset="0"/>
              <a:buChar char="•"/>
            </a:pPr>
            <a:r>
              <a:rPr lang="en-US" dirty="0">
                <a:solidFill>
                  <a:schemeClr val="tx1">
                    <a:lumMod val="75000"/>
                  </a:schemeClr>
                </a:solidFill>
              </a:rPr>
              <a:t>Python</a:t>
            </a:r>
          </a:p>
        </p:txBody>
      </p:sp>
      <p:sp>
        <p:nvSpPr>
          <p:cNvPr id="71" name="TextBox 70"/>
          <p:cNvSpPr txBox="1"/>
          <p:nvPr/>
        </p:nvSpPr>
        <p:spPr>
          <a:xfrm>
            <a:off x="4110808" y="5261807"/>
            <a:ext cx="1610249" cy="1200329"/>
          </a:xfrm>
          <a:prstGeom prst="rect">
            <a:avLst/>
          </a:prstGeom>
          <a:noFill/>
        </p:spPr>
        <p:txBody>
          <a:bodyPr wrap="none" rtlCol="0">
            <a:spAutoFit/>
          </a:bodyPr>
          <a:lstStyle/>
          <a:p>
            <a:pPr marL="285750" indent="-285750">
              <a:buFont typeface="Arial" panose="020B0604020202020204" pitchFamily="34" charset="0"/>
              <a:buChar char="•"/>
            </a:pPr>
            <a:r>
              <a:rPr lang="en-US" dirty="0"/>
              <a:t>MQTT</a:t>
            </a:r>
          </a:p>
          <a:p>
            <a:pPr marL="285750" indent="-285750">
              <a:buFont typeface="Arial" panose="020B0604020202020204" pitchFamily="34" charset="0"/>
              <a:buChar char="•"/>
            </a:pPr>
            <a:r>
              <a:rPr lang="en-US" dirty="0"/>
              <a:t>AMQP</a:t>
            </a:r>
          </a:p>
          <a:p>
            <a:pPr marL="285750" indent="-285750">
              <a:buFont typeface="Arial" panose="020B0604020202020204" pitchFamily="34" charset="0"/>
              <a:buChar char="•"/>
            </a:pPr>
            <a:r>
              <a:rPr lang="en-US" dirty="0" err="1"/>
              <a:t>WebSockets</a:t>
            </a:r>
            <a:endParaRPr lang="en-US" dirty="0"/>
          </a:p>
          <a:p>
            <a:pPr marL="285750" indent="-285750">
              <a:buFont typeface="Arial" panose="020B0604020202020204" pitchFamily="34" charset="0"/>
              <a:buChar char="•"/>
            </a:pPr>
            <a:r>
              <a:rPr lang="en-US" dirty="0"/>
              <a:t>HTTP</a:t>
            </a:r>
          </a:p>
        </p:txBody>
      </p:sp>
      <p:sp>
        <p:nvSpPr>
          <p:cNvPr id="72" name="TextBox 71"/>
          <p:cNvSpPr txBox="1"/>
          <p:nvPr/>
        </p:nvSpPr>
        <p:spPr>
          <a:xfrm>
            <a:off x="6096000" y="1933589"/>
            <a:ext cx="1529458" cy="923330"/>
          </a:xfrm>
          <a:prstGeom prst="rect">
            <a:avLst/>
          </a:prstGeom>
          <a:noFill/>
        </p:spPr>
        <p:txBody>
          <a:bodyPr wrap="none" rtlCol="0">
            <a:spAutoFit/>
          </a:bodyPr>
          <a:lstStyle/>
          <a:p>
            <a:pPr marL="285750" indent="-285750">
              <a:buFont typeface="Arial" panose="020B0604020202020204" pitchFamily="34" charset="0"/>
              <a:buChar char="•"/>
            </a:pPr>
            <a:r>
              <a:rPr lang="en-US" dirty="0"/>
              <a:t>Certificates</a:t>
            </a:r>
          </a:p>
          <a:p>
            <a:pPr marL="285750" indent="-285750">
              <a:buFont typeface="Arial" panose="020B0604020202020204" pitchFamily="34" charset="0"/>
              <a:buChar char="•"/>
            </a:pPr>
            <a:r>
              <a:rPr lang="en-US" dirty="0"/>
              <a:t>SAS</a:t>
            </a:r>
          </a:p>
          <a:p>
            <a:pPr marL="285750" indent="-285750">
              <a:buFont typeface="Arial" panose="020B0604020202020204" pitchFamily="34" charset="0"/>
              <a:buChar char="•"/>
            </a:pPr>
            <a:r>
              <a:rPr lang="sv-SE" dirty="0"/>
              <a:t>R</a:t>
            </a:r>
            <a:r>
              <a:rPr lang="en-US" dirty="0"/>
              <a:t>evoke</a:t>
            </a:r>
          </a:p>
        </p:txBody>
      </p:sp>
      <p:sp>
        <p:nvSpPr>
          <p:cNvPr id="73" name="TextBox 72"/>
          <p:cNvSpPr txBox="1"/>
          <p:nvPr/>
        </p:nvSpPr>
        <p:spPr>
          <a:xfrm>
            <a:off x="6096000" y="5261806"/>
            <a:ext cx="1883849" cy="1200329"/>
          </a:xfrm>
          <a:prstGeom prst="rect">
            <a:avLst/>
          </a:prstGeom>
          <a:noFill/>
        </p:spPr>
        <p:txBody>
          <a:bodyPr wrap="none" rtlCol="0">
            <a:spAutoFit/>
          </a:bodyPr>
          <a:lstStyle/>
          <a:p>
            <a:pPr marL="285750" indent="-285750">
              <a:buFont typeface="Arial" panose="020B0604020202020204" pitchFamily="34" charset="0"/>
              <a:buChar char="•"/>
            </a:pPr>
            <a:r>
              <a:rPr lang="en-US" dirty="0"/>
              <a:t>Add/Remove</a:t>
            </a:r>
          </a:p>
          <a:p>
            <a:pPr marL="285750" indent="-285750">
              <a:buFont typeface="Arial" panose="020B0604020202020204" pitchFamily="34" charset="0"/>
              <a:buChar char="•"/>
            </a:pPr>
            <a:r>
              <a:rPr lang="sv-SE" dirty="0"/>
              <a:t>E</a:t>
            </a:r>
            <a:r>
              <a:rPr lang="en-US" dirty="0" err="1"/>
              <a:t>nable</a:t>
            </a:r>
            <a:r>
              <a:rPr lang="en-US" dirty="0"/>
              <a:t>/Disable</a:t>
            </a:r>
          </a:p>
          <a:p>
            <a:pPr marL="285750" indent="-285750">
              <a:buFont typeface="Arial" panose="020B0604020202020204" pitchFamily="34" charset="0"/>
              <a:buChar char="•"/>
            </a:pPr>
            <a:r>
              <a:rPr lang="sv-SE" dirty="0"/>
              <a:t>M</a:t>
            </a:r>
            <a:r>
              <a:rPr lang="en-US" dirty="0" err="1"/>
              <a:t>etadata</a:t>
            </a:r>
            <a:endParaRPr lang="en-US" dirty="0"/>
          </a:p>
          <a:p>
            <a:pPr marL="285750" indent="-285750">
              <a:buFont typeface="Arial" panose="020B0604020202020204" pitchFamily="34" charset="0"/>
              <a:buChar char="•"/>
            </a:pPr>
            <a:r>
              <a:rPr lang="sv-SE" dirty="0"/>
              <a:t>S</a:t>
            </a:r>
            <a:r>
              <a:rPr lang="en-US" dirty="0" err="1"/>
              <a:t>tate</a:t>
            </a:r>
            <a:endParaRPr lang="en-US" dirty="0"/>
          </a:p>
        </p:txBody>
      </p:sp>
      <p:grpSp>
        <p:nvGrpSpPr>
          <p:cNvPr id="17" name="Group 16"/>
          <p:cNvGrpSpPr/>
          <p:nvPr/>
        </p:nvGrpSpPr>
        <p:grpSpPr>
          <a:xfrm>
            <a:off x="-5949" y="2856919"/>
            <a:ext cx="12024942" cy="2315123"/>
            <a:chOff x="-5949" y="2886798"/>
            <a:chExt cx="12024942" cy="2315123"/>
          </a:xfrm>
        </p:grpSpPr>
        <p:sp>
          <p:nvSpPr>
            <p:cNvPr id="16" name="Rectangle 15"/>
            <p:cNvSpPr/>
            <p:nvPr/>
          </p:nvSpPr>
          <p:spPr>
            <a:xfrm>
              <a:off x="8064503" y="2921690"/>
              <a:ext cx="3954490"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949" y="2886798"/>
              <a:ext cx="1759037"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096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up)">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down)">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2" grpId="0"/>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General Device Architecture</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1540525" y="1414379"/>
            <a:ext cx="4533900" cy="493395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5209272" y="1596146"/>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1692925" y="4997471"/>
            <a:ext cx="4223493" cy="892872"/>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1692924" y="3997347"/>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1692923" y="2997223"/>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1692922" y="2301407"/>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3126434" y="2293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4550421" y="2285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1691279" y="5001631"/>
            <a:ext cx="4223494" cy="892872"/>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 | RTOS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1691278" y="4001507"/>
            <a:ext cx="4223494" cy="894713"/>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mBed</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Node.js | </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Python</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Java | .Net </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1691277" y="3001383"/>
            <a:ext cx="4223494" cy="894713"/>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3"/>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&lt;CODE&gt;</a:t>
              </a:r>
            </a:p>
          </p:txBody>
        </p:sp>
      </p:grpSp>
      <p:sp>
        <p:nvSpPr>
          <p:cNvPr id="61" name="Field gateway">
            <a:extLst>
              <a:ext uri="{FF2B5EF4-FFF2-40B4-BE49-F238E27FC236}">
                <a16:creationId xmlns:a16="http://schemas.microsoft.com/office/drawing/2014/main" id="{CF208683-6239-46AC-9F4D-B101F1D713D2}"/>
              </a:ext>
            </a:extLst>
          </p:cNvPr>
          <p:cNvSpPr/>
          <p:nvPr/>
        </p:nvSpPr>
        <p:spPr>
          <a:xfrm>
            <a:off x="1691277" y="2305567"/>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Sensor API</a:t>
            </a:r>
          </a:p>
        </p:txBody>
      </p:sp>
      <p:sp>
        <p:nvSpPr>
          <p:cNvPr id="62" name="Field gateway">
            <a:extLst>
              <a:ext uri="{FF2B5EF4-FFF2-40B4-BE49-F238E27FC236}">
                <a16:creationId xmlns:a16="http://schemas.microsoft.com/office/drawing/2014/main" id="{485D8DD9-F5D3-4C91-81AC-ACDBCF7143B2}"/>
              </a:ext>
            </a:extLst>
          </p:cNvPr>
          <p:cNvSpPr/>
          <p:nvPr/>
        </p:nvSpPr>
        <p:spPr>
          <a:xfrm>
            <a:off x="3124789" y="2297588"/>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COM SDK</a:t>
            </a:r>
          </a:p>
        </p:txBody>
      </p:sp>
      <p:sp>
        <p:nvSpPr>
          <p:cNvPr id="63" name="Field gateway">
            <a:extLst>
              <a:ext uri="{FF2B5EF4-FFF2-40B4-BE49-F238E27FC236}">
                <a16:creationId xmlns:a16="http://schemas.microsoft.com/office/drawing/2014/main" id="{27AA2FE7-DED7-4192-9BA1-81C9D87713A9}"/>
              </a:ext>
            </a:extLst>
          </p:cNvPr>
          <p:cNvSpPr/>
          <p:nvPr/>
        </p:nvSpPr>
        <p:spPr>
          <a:xfrm>
            <a:off x="4548776" y="228960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Security</a:t>
            </a:r>
          </a:p>
        </p:txBody>
      </p:sp>
      <p:sp>
        <p:nvSpPr>
          <p:cNvPr id="64" name="Title 2">
            <a:extLst>
              <a:ext uri="{FF2B5EF4-FFF2-40B4-BE49-F238E27FC236}">
                <a16:creationId xmlns:a16="http://schemas.microsoft.com/office/drawing/2014/main" id="{2EA81ABE-0C1E-489B-916F-30CD2AB79D3C}"/>
              </a:ext>
            </a:extLst>
          </p:cNvPr>
          <p:cNvSpPr txBox="1">
            <a:spLocks/>
          </p:cNvSpPr>
          <p:nvPr/>
        </p:nvSpPr>
        <p:spPr>
          <a:xfrm>
            <a:off x="6527800" y="2527445"/>
            <a:ext cx="5703306" cy="1831975"/>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Plan for change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On-boarding strategy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p:txBody>
      </p:sp>
    </p:spTree>
    <p:extLst>
      <p:ext uri="{BB962C8B-B14F-4D97-AF65-F5344CB8AC3E}">
        <p14:creationId xmlns:p14="http://schemas.microsoft.com/office/powerpoint/2010/main" val="144228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xEl>
                                              <p:pRg st="0" end="0"/>
                                            </p:txEl>
                                          </p:spTgt>
                                        </p:tgtEl>
                                        <p:attrNameLst>
                                          <p:attrName>style.visibility</p:attrName>
                                        </p:attrNameLst>
                                      </p:cBhvr>
                                      <p:to>
                                        <p:strVal val="visible"/>
                                      </p:to>
                                    </p:set>
                                    <p:animEffect transition="in" filter="fade">
                                      <p:cBhvr>
                                        <p:cTn id="37" dur="500"/>
                                        <p:tgtEl>
                                          <p:spTgt spid="6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4">
                                            <p:txEl>
                                              <p:pRg st="2" end="2"/>
                                            </p:txEl>
                                          </p:spTgt>
                                        </p:tgtEl>
                                        <p:attrNameLst>
                                          <p:attrName>style.visibility</p:attrName>
                                        </p:attrNameLst>
                                      </p:cBhvr>
                                      <p:to>
                                        <p:strVal val="visible"/>
                                      </p:to>
                                    </p:set>
                                    <p:animEffect transition="in" filter="fade">
                                      <p:cBhvr>
                                        <p:cTn id="42" dur="500"/>
                                        <p:tgtEl>
                                          <p:spTgt spid="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Rarely updates</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Frequently updates</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Often updates</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72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00B050"/>
                </a:solidFill>
                <a:latin typeface="Segoe UI Light" panose="020B0502040204020203" pitchFamily="34" charset="0"/>
                <a:cs typeface="Segoe UI Light" panose="020B0502040204020203" pitchFamily="34" charset="0"/>
              </a:rPr>
              <a:t>Rarely updates </a:t>
            </a:r>
            <a:r>
              <a:rPr lang="en-US" dirty="0">
                <a:solidFill>
                  <a:schemeClr val="bg1"/>
                </a:solidFill>
                <a:latin typeface="Segoe UI Light" panose="020B0502040204020203" pitchFamily="34" charset="0"/>
                <a:cs typeface="Segoe UI Light" panose="020B0502040204020203" pitchFamily="34" charset="0"/>
              </a:rPr>
              <a:t>(once or twice a year)</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0000"/>
                </a:solidFill>
                <a:latin typeface="Segoe UI Light" panose="020B0502040204020203" pitchFamily="34" charset="0"/>
                <a:cs typeface="Segoe UI Light" panose="020B0502040204020203" pitchFamily="34" charset="0"/>
              </a:rPr>
              <a:t>Frequently</a:t>
            </a: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FF0000"/>
                </a:solidFill>
                <a:latin typeface="Segoe UI Light" panose="020B0502040204020203" pitchFamily="34" charset="0"/>
                <a:cs typeface="Segoe UI Light" panose="020B0502040204020203" pitchFamily="34" charset="0"/>
              </a:rPr>
              <a:t>updates</a:t>
            </a:r>
            <a:r>
              <a:rPr lang="en-US" dirty="0">
                <a:solidFill>
                  <a:schemeClr val="bg1"/>
                </a:solidFill>
                <a:latin typeface="Segoe UI Light" panose="020B0502040204020203" pitchFamily="34" charset="0"/>
                <a:cs typeface="Segoe UI Light" panose="020B0502040204020203" pitchFamily="34" charset="0"/>
              </a:rPr>
              <a:t> (weekly)</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FF00"/>
                  </a:solidFill>
                  <a:latin typeface="Segoe UI Light" panose="020B0502040204020203" pitchFamily="34" charset="0"/>
                  <a:cs typeface="Segoe UI Light" panose="020B0502040204020203" pitchFamily="34" charset="0"/>
                </a:rPr>
                <a:t>Often updates </a:t>
              </a:r>
              <a:r>
                <a:rPr lang="en-US" dirty="0">
                  <a:solidFill>
                    <a:schemeClr val="bg1"/>
                  </a:solidFill>
                  <a:latin typeface="Segoe UI Light" panose="020B0502040204020203" pitchFamily="34" charset="0"/>
                  <a:cs typeface="Segoe UI Light" panose="020B0502040204020203" pitchFamily="34" charset="0"/>
                </a:rPr>
                <a:t>(once or twice a month)</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531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grpSp>
        <p:nvGrpSpPr>
          <p:cNvPr id="6" name="Group 5">
            <a:extLst>
              <a:ext uri="{FF2B5EF4-FFF2-40B4-BE49-F238E27FC236}">
                <a16:creationId xmlns:a16="http://schemas.microsoft.com/office/drawing/2014/main" id="{CD1AA994-2050-4494-A19B-2091CE8D7332}"/>
              </a:ext>
            </a:extLst>
          </p:cNvPr>
          <p:cNvGrpSpPr/>
          <p:nvPr/>
        </p:nvGrpSpPr>
        <p:grpSpPr>
          <a:xfrm>
            <a:off x="5607700" y="1218966"/>
            <a:ext cx="4533900" cy="5273909"/>
            <a:chOff x="5607700" y="1218966"/>
            <a:chExt cx="4533900" cy="5273909"/>
          </a:xfrm>
        </p:grpSpPr>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grpSp>
      <p:grpSp>
        <p:nvGrpSpPr>
          <p:cNvPr id="4" name="Group 3">
            <a:extLst>
              <a:ext uri="{FF2B5EF4-FFF2-40B4-BE49-F238E27FC236}">
                <a16:creationId xmlns:a16="http://schemas.microsoft.com/office/drawing/2014/main" id="{944ECF07-B749-46A7-82A5-E641950BA2DE}"/>
              </a:ext>
            </a:extLst>
          </p:cNvPr>
          <p:cNvGrpSpPr/>
          <p:nvPr/>
        </p:nvGrpSpPr>
        <p:grpSpPr>
          <a:xfrm>
            <a:off x="307817" y="2259071"/>
            <a:ext cx="5133296" cy="2167828"/>
            <a:chOff x="307817" y="2259071"/>
            <a:chExt cx="5133296" cy="2167828"/>
          </a:xfrm>
        </p:grpSpPr>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Rarely updates</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Frequently updates</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Often updates</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7">
            <a:extLst>
              <a:ext uri="{FF2B5EF4-FFF2-40B4-BE49-F238E27FC236}">
                <a16:creationId xmlns:a16="http://schemas.microsoft.com/office/drawing/2014/main" id="{AC86898A-B6C5-4B0A-B648-A93023D53D90}"/>
              </a:ext>
            </a:extLst>
          </p:cNvPr>
          <p:cNvSpPr/>
          <p:nvPr/>
        </p:nvSpPr>
        <p:spPr>
          <a:xfrm>
            <a:off x="1700056" y="3712175"/>
            <a:ext cx="4314294" cy="158204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7CE7581-D763-4638-B71A-F010786868CA}"/>
              </a:ext>
            </a:extLst>
          </p:cNvPr>
          <p:cNvGrpSpPr/>
          <p:nvPr/>
        </p:nvGrpSpPr>
        <p:grpSpPr>
          <a:xfrm>
            <a:off x="6741818" y="3191840"/>
            <a:ext cx="3605400" cy="2351933"/>
            <a:chOff x="6741818" y="3191840"/>
            <a:chExt cx="3605400" cy="2351933"/>
          </a:xfrm>
        </p:grpSpPr>
        <p:pic>
          <p:nvPicPr>
            <p:cNvPr id="5122" name="Picture 2" descr="https://microservicebus.com/Images/ubuntusnaplogo.png">
              <a:extLst>
                <a:ext uri="{FF2B5EF4-FFF2-40B4-BE49-F238E27FC236}">
                  <a16:creationId xmlns:a16="http://schemas.microsoft.com/office/drawing/2014/main" id="{28D80B42-B844-49F4-9798-644456608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818" y="4225745"/>
              <a:ext cx="3605400" cy="13180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icroservicebus.com/Images/dockerlogo.png">
              <a:extLst>
                <a:ext uri="{FF2B5EF4-FFF2-40B4-BE49-F238E27FC236}">
                  <a16:creationId xmlns:a16="http://schemas.microsoft.com/office/drawing/2014/main" id="{E8E1633F-E9AD-4184-876C-1E82D788A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0091" y="3191840"/>
              <a:ext cx="3329327" cy="12171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7664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3.33333E-6 1.48148E-6 L -0.32942 -0.0007 " pathEditMode="relative" rAng="0" ptsTypes="AA">
                                      <p:cBhvr>
                                        <p:cTn id="9" dur="1000" fill="hold"/>
                                        <p:tgtEl>
                                          <p:spTgt spid="6"/>
                                        </p:tgtEl>
                                        <p:attrNameLst>
                                          <p:attrName>ppt_x</p:attrName>
                                          <p:attrName>ppt_y</p:attrName>
                                        </p:attrNameLst>
                                      </p:cBhvr>
                                      <p:rCtr x="-16471" y="-46"/>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a:t>
            </a:r>
            <a:endParaRPr lang="sv-SE" dirty="0"/>
          </a:p>
        </p:txBody>
      </p:sp>
      <p:sp>
        <p:nvSpPr>
          <p:cNvPr id="10" name="Rectangle 9">
            <a:extLst>
              <a:ext uri="{FF2B5EF4-FFF2-40B4-BE49-F238E27FC236}">
                <a16:creationId xmlns:a16="http://schemas.microsoft.com/office/drawing/2014/main" id="{C8A0B451-ED5F-4ADD-8392-4E96C749009F}"/>
              </a:ext>
            </a:extLst>
          </p:cNvPr>
          <p:cNvSpPr/>
          <p:nvPr/>
        </p:nvSpPr>
        <p:spPr>
          <a:xfrm>
            <a:off x="4615533" y="1770221"/>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dirty="0">
                <a:solidFill>
                  <a:schemeClr val="bg1"/>
                </a:solidFill>
                <a:latin typeface="Segoe UI Light" panose="020B0502040204020203" pitchFamily="34" charset="0"/>
                <a:cs typeface="Segoe UI Light" panose="020B0502040204020203" pitchFamily="34" charset="0"/>
              </a:rPr>
              <a:t>microServiceBus.com</a:t>
            </a:r>
            <a:endParaRPr lang="en-US" dirty="0">
              <a:solidFill>
                <a:schemeClr val="bg1"/>
              </a:solidFill>
              <a:latin typeface="Segoe UI Light" panose="020B0502040204020203" pitchFamily="34" charset="0"/>
              <a:cs typeface="Segoe UI Light" panose="020B0502040204020203" pitchFamily="34" charset="0"/>
            </a:endParaRPr>
          </a:p>
        </p:txBody>
      </p:sp>
      <p:grpSp>
        <p:nvGrpSpPr>
          <p:cNvPr id="35" name="Group 34">
            <a:extLst>
              <a:ext uri="{FF2B5EF4-FFF2-40B4-BE49-F238E27FC236}">
                <a16:creationId xmlns:a16="http://schemas.microsoft.com/office/drawing/2014/main" id="{489A5E0D-4B5D-4C86-8A0C-4D2A70653FC0}"/>
              </a:ext>
            </a:extLst>
          </p:cNvPr>
          <p:cNvGrpSpPr/>
          <p:nvPr/>
        </p:nvGrpSpPr>
        <p:grpSpPr>
          <a:xfrm>
            <a:off x="4846826" y="1948700"/>
            <a:ext cx="1912314" cy="1704235"/>
            <a:chOff x="4409853" y="2678169"/>
            <a:chExt cx="2356294" cy="2099906"/>
          </a:xfrm>
        </p:grpSpPr>
        <p:pic>
          <p:nvPicPr>
            <p:cNvPr id="12" name="Picture 11">
              <a:extLst>
                <a:ext uri="{FF2B5EF4-FFF2-40B4-BE49-F238E27FC236}">
                  <a16:creationId xmlns:a16="http://schemas.microsoft.com/office/drawing/2014/main" id="{BA817890-821C-4D6F-B5F9-1E93C8F19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14" name="Picture 13">
              <a:extLst>
                <a:ext uri="{FF2B5EF4-FFF2-40B4-BE49-F238E27FC236}">
                  <a16:creationId xmlns:a16="http://schemas.microsoft.com/office/drawing/2014/main" id="{D63A6F30-CB82-42C9-B205-E5A70C449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16" name="Picture 15">
              <a:extLst>
                <a:ext uri="{FF2B5EF4-FFF2-40B4-BE49-F238E27FC236}">
                  <a16:creationId xmlns:a16="http://schemas.microsoft.com/office/drawing/2014/main" id="{96628F06-4E43-4843-89FE-4831A904B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18" name="Picture 17">
              <a:extLst>
                <a:ext uri="{FF2B5EF4-FFF2-40B4-BE49-F238E27FC236}">
                  <a16:creationId xmlns:a16="http://schemas.microsoft.com/office/drawing/2014/main" id="{9795AD0A-748D-4334-9534-B944C5C4F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20" name="Picture 19">
              <a:extLst>
                <a:ext uri="{FF2B5EF4-FFF2-40B4-BE49-F238E27FC236}">
                  <a16:creationId xmlns:a16="http://schemas.microsoft.com/office/drawing/2014/main" id="{7079A76C-BBC7-4C40-84E0-7F685A6C8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22" name="Picture 21">
              <a:extLst>
                <a:ext uri="{FF2B5EF4-FFF2-40B4-BE49-F238E27FC236}">
                  <a16:creationId xmlns:a16="http://schemas.microsoft.com/office/drawing/2014/main" id="{139E3D0C-F199-47BC-89F7-870898321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24" name="Picture 23">
              <a:extLst>
                <a:ext uri="{FF2B5EF4-FFF2-40B4-BE49-F238E27FC236}">
                  <a16:creationId xmlns:a16="http://schemas.microsoft.com/office/drawing/2014/main" id="{31C4ABD4-3D8C-4DB5-AFA6-5E2A69A236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26" name="Picture 25">
              <a:extLst>
                <a:ext uri="{FF2B5EF4-FFF2-40B4-BE49-F238E27FC236}">
                  <a16:creationId xmlns:a16="http://schemas.microsoft.com/office/drawing/2014/main" id="{AE96057D-BF63-4535-84E5-3496C3BFF4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32" name="Picture 31">
              <a:extLst>
                <a:ext uri="{FF2B5EF4-FFF2-40B4-BE49-F238E27FC236}">
                  <a16:creationId xmlns:a16="http://schemas.microsoft.com/office/drawing/2014/main" id="{E7A2D023-C8E8-4EA0-A5F7-8E867A2B4E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38" name="Group 37">
            <a:extLst>
              <a:ext uri="{FF2B5EF4-FFF2-40B4-BE49-F238E27FC236}">
                <a16:creationId xmlns:a16="http://schemas.microsoft.com/office/drawing/2014/main" id="{3A749C9A-2D9D-466C-AF62-8F3213021330}"/>
              </a:ext>
            </a:extLst>
          </p:cNvPr>
          <p:cNvGrpSpPr/>
          <p:nvPr/>
        </p:nvGrpSpPr>
        <p:grpSpPr>
          <a:xfrm>
            <a:off x="5194032" y="5230723"/>
            <a:ext cx="1194335" cy="1086059"/>
            <a:chOff x="1262428" y="4214604"/>
            <a:chExt cx="1194335" cy="1086059"/>
          </a:xfrm>
        </p:grpSpPr>
        <p:sp>
          <p:nvSpPr>
            <p:cNvPr id="65" name="Field gateway">
              <a:extLst>
                <a:ext uri="{FF2B5EF4-FFF2-40B4-BE49-F238E27FC236}">
                  <a16:creationId xmlns:a16="http://schemas.microsoft.com/office/drawing/2014/main" id="{F40F73A7-856B-4948-9354-E0021336A6B0}"/>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66" name="Picture 65">
              <a:extLst>
                <a:ext uri="{FF2B5EF4-FFF2-40B4-BE49-F238E27FC236}">
                  <a16:creationId xmlns:a16="http://schemas.microsoft.com/office/drawing/2014/main" id="{26F871FA-8632-4DDC-831F-90C5D7D8FEE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92" name="Picture 91">
              <a:extLst>
                <a:ext uri="{FF2B5EF4-FFF2-40B4-BE49-F238E27FC236}">
                  <a16:creationId xmlns:a16="http://schemas.microsoft.com/office/drawing/2014/main" id="{9EEF9F88-576E-41E7-98BB-A3F93C493B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grpSp>
        <p:nvGrpSpPr>
          <p:cNvPr id="271" name="Group 270">
            <a:extLst>
              <a:ext uri="{FF2B5EF4-FFF2-40B4-BE49-F238E27FC236}">
                <a16:creationId xmlns:a16="http://schemas.microsoft.com/office/drawing/2014/main" id="{FBFEB596-10F2-4127-8D83-BF3FB4BB5F68}"/>
              </a:ext>
            </a:extLst>
          </p:cNvPr>
          <p:cNvGrpSpPr/>
          <p:nvPr/>
        </p:nvGrpSpPr>
        <p:grpSpPr>
          <a:xfrm>
            <a:off x="1374628" y="1770221"/>
            <a:ext cx="2339975" cy="2278320"/>
            <a:chOff x="1252955" y="1942407"/>
            <a:chExt cx="2339975" cy="2278320"/>
          </a:xfrm>
        </p:grpSpPr>
        <p:sp>
          <p:nvSpPr>
            <p:cNvPr id="100" name="Rectangle 99">
              <a:extLst>
                <a:ext uri="{FF2B5EF4-FFF2-40B4-BE49-F238E27FC236}">
                  <a16:creationId xmlns:a16="http://schemas.microsoft.com/office/drawing/2014/main" id="{3DA9703C-732A-40F0-BF75-F92B220D0720}"/>
                </a:ext>
              </a:extLst>
            </p:cNvPr>
            <p:cNvSpPr/>
            <p:nvPr/>
          </p:nvSpPr>
          <p:spPr>
            <a:xfrm>
              <a:off x="1252955"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dirty="0">
                  <a:solidFill>
                    <a:schemeClr val="bg1"/>
                  </a:solidFill>
                  <a:latin typeface="Segoe UI Light" panose="020B0502040204020203" pitchFamily="34" charset="0"/>
                  <a:cs typeface="Segoe UI Light" panose="020B0502040204020203" pitchFamily="34" charset="0"/>
                </a:rPr>
                <a:t>IoT </a:t>
              </a:r>
              <a:r>
                <a:rPr lang="sv-SE" dirty="0" err="1">
                  <a:solidFill>
                    <a:schemeClr val="bg1"/>
                  </a:solidFill>
                  <a:latin typeface="Segoe UI Light" panose="020B0502040204020203" pitchFamily="34" charset="0"/>
                  <a:cs typeface="Segoe UI Light" panose="020B0502040204020203" pitchFamily="34" charset="0"/>
                </a:rPr>
                <a:t>Hub</a:t>
              </a:r>
              <a:endParaRPr lang="en-US" dirty="0">
                <a:solidFill>
                  <a:schemeClr val="bg1"/>
                </a:solidFill>
                <a:latin typeface="Segoe UI Light" panose="020B0502040204020203" pitchFamily="34" charset="0"/>
                <a:cs typeface="Segoe UI Light" panose="020B0502040204020203" pitchFamily="34" charset="0"/>
              </a:endParaRPr>
            </a:p>
          </p:txBody>
        </p:sp>
        <p:pic>
          <p:nvPicPr>
            <p:cNvPr id="230" name="Picture 4" descr="Related image">
              <a:extLst>
                <a:ext uri="{FF2B5EF4-FFF2-40B4-BE49-F238E27FC236}">
                  <a16:creationId xmlns:a16="http://schemas.microsoft.com/office/drawing/2014/main" id="{471AF768-4CC8-464D-B87F-437608EF8D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087" y="2575097"/>
              <a:ext cx="418541" cy="50647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descr="Image result for ibm IOT logo">
              <a:extLst>
                <a:ext uri="{FF2B5EF4-FFF2-40B4-BE49-F238E27FC236}">
                  <a16:creationId xmlns:a16="http://schemas.microsoft.com/office/drawing/2014/main" id="{B3B69772-8A25-49E0-8C03-EDEDEF7F92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1862" y="2575097"/>
              <a:ext cx="523165" cy="512702"/>
            </a:xfrm>
            <a:prstGeom prst="rect">
              <a:avLst/>
            </a:prstGeom>
            <a:noFill/>
            <a:extLst>
              <a:ext uri="{909E8E84-426E-40DD-AFC4-6F175D3DCCD1}">
                <a14:hiddenFill xmlns:a14="http://schemas.microsoft.com/office/drawing/2010/main">
                  <a:solidFill>
                    <a:srgbClr val="FFFFFF"/>
                  </a:solidFill>
                </a14:hiddenFill>
              </a:ext>
            </a:extLst>
          </p:spPr>
        </p:pic>
        <p:grpSp>
          <p:nvGrpSpPr>
            <p:cNvPr id="266" name="Group 265">
              <a:extLst>
                <a:ext uri="{FF2B5EF4-FFF2-40B4-BE49-F238E27FC236}">
                  <a16:creationId xmlns:a16="http://schemas.microsoft.com/office/drawing/2014/main" id="{0A65420A-CB3D-4FC0-978F-05DFD1E7255D}"/>
                </a:ext>
              </a:extLst>
            </p:cNvPr>
            <p:cNvGrpSpPr/>
            <p:nvPr/>
          </p:nvGrpSpPr>
          <p:grpSpPr>
            <a:xfrm>
              <a:off x="1476780" y="2577132"/>
              <a:ext cx="576692" cy="509588"/>
              <a:chOff x="5498091" y="4114800"/>
              <a:chExt cx="576692" cy="509588"/>
            </a:xfrm>
          </p:grpSpPr>
          <p:sp>
            <p:nvSpPr>
              <p:cNvPr id="267" name="Oval 266">
                <a:extLst>
                  <a:ext uri="{FF2B5EF4-FFF2-40B4-BE49-F238E27FC236}">
                    <a16:creationId xmlns:a16="http://schemas.microsoft.com/office/drawing/2014/main" id="{49B47EB1-957A-4198-8462-27F10F2D9FC8}"/>
                  </a:ext>
                </a:extLst>
              </p:cNvPr>
              <p:cNvSpPr/>
              <p:nvPr/>
            </p:nvSpPr>
            <p:spPr>
              <a:xfrm>
                <a:off x="5534025" y="4114800"/>
                <a:ext cx="504825" cy="509588"/>
              </a:xfrm>
              <a:prstGeom prst="ellipse">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8" name="Picture 8" descr="Image result for AZURE IOT">
                <a:extLst>
                  <a:ext uri="{FF2B5EF4-FFF2-40B4-BE49-F238E27FC236}">
                    <a16:creationId xmlns:a16="http://schemas.microsoft.com/office/drawing/2014/main" id="{53D99B28-64E7-47AF-B8C8-118F5FE65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72" name="Group 271">
            <a:extLst>
              <a:ext uri="{FF2B5EF4-FFF2-40B4-BE49-F238E27FC236}">
                <a16:creationId xmlns:a16="http://schemas.microsoft.com/office/drawing/2014/main" id="{8BDB20CA-A5AB-42F6-ABD0-D594C7F5CD1C}"/>
              </a:ext>
            </a:extLst>
          </p:cNvPr>
          <p:cNvGrpSpPr/>
          <p:nvPr/>
        </p:nvGrpSpPr>
        <p:grpSpPr>
          <a:xfrm>
            <a:off x="7692248" y="1770221"/>
            <a:ext cx="2339975" cy="2278320"/>
            <a:chOff x="8231837" y="1942407"/>
            <a:chExt cx="2339975" cy="2278320"/>
          </a:xfrm>
        </p:grpSpPr>
        <p:sp>
          <p:nvSpPr>
            <p:cNvPr id="269" name="Rectangle 268">
              <a:extLst>
                <a:ext uri="{FF2B5EF4-FFF2-40B4-BE49-F238E27FC236}">
                  <a16:creationId xmlns:a16="http://schemas.microsoft.com/office/drawing/2014/main" id="{D806B3A5-E322-4674-A9F3-FD513960D2AE}"/>
                </a:ext>
              </a:extLst>
            </p:cNvPr>
            <p:cNvSpPr/>
            <p:nvPr/>
          </p:nvSpPr>
          <p:spPr>
            <a:xfrm>
              <a:off x="8231837"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dirty="0">
                  <a:solidFill>
                    <a:schemeClr val="bg1"/>
                  </a:solidFill>
                  <a:latin typeface="Segoe UI Light" panose="020B0502040204020203" pitchFamily="34" charset="0"/>
                  <a:cs typeface="Segoe UI Light" panose="020B0502040204020203" pitchFamily="34" charset="0"/>
                </a:rPr>
                <a:t>Sim </a:t>
              </a:r>
              <a:r>
                <a:rPr lang="sv-SE" dirty="0" err="1">
                  <a:solidFill>
                    <a:schemeClr val="bg1"/>
                  </a:solidFill>
                  <a:latin typeface="Segoe UI Light" panose="020B0502040204020203" pitchFamily="34" charset="0"/>
                  <a:cs typeface="Segoe UI Light" panose="020B0502040204020203" pitchFamily="34" charset="0"/>
                </a:rPr>
                <a:t>card</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mgmt</a:t>
              </a:r>
              <a:endParaRPr lang="en-US" dirty="0">
                <a:solidFill>
                  <a:schemeClr val="bg1"/>
                </a:solidFill>
                <a:latin typeface="Segoe UI Light" panose="020B0502040204020203" pitchFamily="34" charset="0"/>
                <a:cs typeface="Segoe UI Light" panose="020B0502040204020203" pitchFamily="34" charset="0"/>
              </a:endParaRPr>
            </a:p>
          </p:txBody>
        </p:sp>
        <p:pic>
          <p:nvPicPr>
            <p:cNvPr id="270" name="Picture 269">
              <a:extLst>
                <a:ext uri="{FF2B5EF4-FFF2-40B4-BE49-F238E27FC236}">
                  <a16:creationId xmlns:a16="http://schemas.microsoft.com/office/drawing/2014/main" id="{99613FC0-8A9B-464A-94B4-3D9B11DBB791}"/>
                </a:ext>
              </a:extLst>
            </p:cNvPr>
            <p:cNvPicPr>
              <a:picLocks noChangeAspect="1"/>
            </p:cNvPicPr>
            <p:nvPr/>
          </p:nvPicPr>
          <p:blipFill>
            <a:blip r:embed="rId16"/>
            <a:stretch>
              <a:fillRect/>
            </a:stretch>
          </p:blipFill>
          <p:spPr>
            <a:xfrm>
              <a:off x="8429156" y="2819421"/>
              <a:ext cx="1945336" cy="457154"/>
            </a:xfrm>
            <a:prstGeom prst="rect">
              <a:avLst/>
            </a:prstGeom>
          </p:spPr>
        </p:pic>
      </p:grpSp>
      <p:sp>
        <p:nvSpPr>
          <p:cNvPr id="273" name="Rectangle 272">
            <a:extLst>
              <a:ext uri="{FF2B5EF4-FFF2-40B4-BE49-F238E27FC236}">
                <a16:creationId xmlns:a16="http://schemas.microsoft.com/office/drawing/2014/main" id="{019B1F82-AA98-4A7A-BA52-2A93F4D59750}"/>
              </a:ext>
            </a:extLst>
          </p:cNvPr>
          <p:cNvSpPr/>
          <p:nvPr/>
        </p:nvSpPr>
        <p:spPr>
          <a:xfrm>
            <a:off x="842610" y="1562100"/>
            <a:ext cx="9630146" cy="27376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8" descr="Bildresultat för microsoft cloud one drive">
            <a:extLst>
              <a:ext uri="{FF2B5EF4-FFF2-40B4-BE49-F238E27FC236}">
                <a16:creationId xmlns:a16="http://schemas.microsoft.com/office/drawing/2014/main" id="{68FBA8E8-72DE-4B0F-804C-3D45770A97E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32223" y="490746"/>
            <a:ext cx="1585913" cy="1585912"/>
          </a:xfrm>
          <a:prstGeom prst="rect">
            <a:avLst/>
          </a:prstGeom>
          <a:noFill/>
          <a:extLst>
            <a:ext uri="{909E8E84-426E-40DD-AFC4-6F175D3DCCD1}">
              <a14:hiddenFill xmlns:a14="http://schemas.microsoft.com/office/drawing/2010/main">
                <a:solidFill>
                  <a:srgbClr val="FFFFFF"/>
                </a:solidFill>
              </a14:hiddenFill>
            </a:ext>
          </a:extLst>
        </p:spPr>
      </p:pic>
      <p:cxnSp>
        <p:nvCxnSpPr>
          <p:cNvPr id="275" name="Connector: Elbow 274">
            <a:extLst>
              <a:ext uri="{FF2B5EF4-FFF2-40B4-BE49-F238E27FC236}">
                <a16:creationId xmlns:a16="http://schemas.microsoft.com/office/drawing/2014/main" id="{1858AFCF-3D6D-40C9-A4EA-6EE2058AE1E6}"/>
              </a:ext>
            </a:extLst>
          </p:cNvPr>
          <p:cNvCxnSpPr>
            <a:stCxn id="65" idx="3"/>
            <a:endCxn id="269" idx="2"/>
          </p:cNvCxnSpPr>
          <p:nvPr/>
        </p:nvCxnSpPr>
        <p:spPr>
          <a:xfrm flipV="1">
            <a:off x="6388367" y="4048541"/>
            <a:ext cx="24738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E649AC76-FDC4-46B3-8B30-D683EF42CFB9}"/>
              </a:ext>
            </a:extLst>
          </p:cNvPr>
          <p:cNvCxnSpPr>
            <a:stCxn id="65" idx="1"/>
            <a:endCxn id="100" idx="2"/>
          </p:cNvCxnSpPr>
          <p:nvPr/>
        </p:nvCxnSpPr>
        <p:spPr>
          <a:xfrm rot="10800000">
            <a:off x="2544616" y="4048541"/>
            <a:ext cx="2649416"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CDD3DD8-2928-4568-AFB2-0584DA5B175B}"/>
              </a:ext>
            </a:extLst>
          </p:cNvPr>
          <p:cNvCxnSpPr>
            <a:stCxn id="65" idx="0"/>
            <a:endCxn id="10" idx="2"/>
          </p:cNvCxnSpPr>
          <p:nvPr/>
        </p:nvCxnSpPr>
        <p:spPr>
          <a:xfrm flipH="1" flipV="1">
            <a:off x="5785521" y="4048541"/>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C2639AA1-0896-4214-8A2D-1BDBC648118F}"/>
              </a:ext>
            </a:extLst>
          </p:cNvPr>
          <p:cNvCxnSpPr>
            <a:stCxn id="269" idx="1"/>
            <a:endCxn id="10" idx="3"/>
          </p:cNvCxnSpPr>
          <p:nvPr/>
        </p:nvCxnSpPr>
        <p:spPr>
          <a:xfrm flipH="1">
            <a:off x="6955508" y="2909381"/>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8271ACB-5E3B-41BE-9297-56506E6BCACB}"/>
              </a:ext>
            </a:extLst>
          </p:cNvPr>
          <p:cNvCxnSpPr>
            <a:stCxn id="10" idx="1"/>
            <a:endCxn id="100" idx="3"/>
          </p:cNvCxnSpPr>
          <p:nvPr/>
        </p:nvCxnSpPr>
        <p:spPr>
          <a:xfrm flipH="1">
            <a:off x="3714603" y="2909381"/>
            <a:ext cx="90093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081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Axians IoT Nordic’s </a:t>
            </a:r>
          </a:p>
          <a:p>
            <a:pPr lvl="0">
              <a:defRPr/>
            </a:pPr>
            <a:r>
              <a:rPr lang="en-US" sz="6200" b="0" dirty="0">
                <a:solidFill>
                  <a:schemeClr val="bg1"/>
                </a:solidFill>
                <a:latin typeface="Segoe UI Light" panose="020B0502040204020203" pitchFamily="34" charset="0"/>
                <a:cs typeface="Segoe UI Light" panose="020B0502040204020203" pitchFamily="34" charset="0"/>
              </a:rPr>
              <a:t>take on IoT </a:t>
            </a:r>
          </a:p>
        </p:txBody>
      </p:sp>
    </p:spTree>
    <p:extLst>
      <p:ext uri="{BB962C8B-B14F-4D97-AF65-F5344CB8AC3E}">
        <p14:creationId xmlns:p14="http://schemas.microsoft.com/office/powerpoint/2010/main" val="122061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On-boarding</a:t>
            </a:r>
          </a:p>
        </p:txBody>
      </p:sp>
      <p:grpSp>
        <p:nvGrpSpPr>
          <p:cNvPr id="37" name="Group 36">
            <a:extLst>
              <a:ext uri="{FF2B5EF4-FFF2-40B4-BE49-F238E27FC236}">
                <a16:creationId xmlns:a16="http://schemas.microsoft.com/office/drawing/2014/main" id="{3D7C7D19-77AA-4FFD-9BE1-BC97013B32E9}"/>
              </a:ext>
            </a:extLst>
          </p:cNvPr>
          <p:cNvGrpSpPr/>
          <p:nvPr/>
        </p:nvGrpSpPr>
        <p:grpSpPr>
          <a:xfrm>
            <a:off x="9225112" y="1847435"/>
            <a:ext cx="2461800" cy="1570854"/>
            <a:chOff x="9225112" y="1847435"/>
            <a:chExt cx="2461800" cy="1570854"/>
          </a:xfrm>
        </p:grpSpPr>
        <p:sp>
          <p:nvSpPr>
            <p:cNvPr id="4" name="Rectangle: Rounded Corners 4">
              <a:extLst>
                <a:ext uri="{FF2B5EF4-FFF2-40B4-BE49-F238E27FC236}">
                  <a16:creationId xmlns:a16="http://schemas.microsoft.com/office/drawing/2014/main" id="{730CEEA5-76EB-43F2-849A-50049C49175C}"/>
                </a:ext>
              </a:extLst>
            </p:cNvPr>
            <p:cNvSpPr/>
            <p:nvPr/>
          </p:nvSpPr>
          <p:spPr bwMode="auto">
            <a:xfrm>
              <a:off x="9225112" y="1847435"/>
              <a:ext cx="2461800" cy="1570854"/>
            </a:xfrm>
            <a:prstGeom prst="roundRect">
              <a:avLst>
                <a:gd name="adj" fmla="val 0"/>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5" name="Picture 3">
              <a:extLst>
                <a:ext uri="{FF2B5EF4-FFF2-40B4-BE49-F238E27FC236}">
                  <a16:creationId xmlns:a16="http://schemas.microsoft.com/office/drawing/2014/main" id="{83DDD89F-6767-4F52-8433-931EB05E2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158" y="2414119"/>
              <a:ext cx="1905770" cy="400212"/>
            </a:xfrm>
            <a:prstGeom prst="rect">
              <a:avLst/>
            </a:prstGeom>
          </p:spPr>
        </p:pic>
      </p:grpSp>
      <p:grpSp>
        <p:nvGrpSpPr>
          <p:cNvPr id="38" name="Group 37">
            <a:extLst>
              <a:ext uri="{FF2B5EF4-FFF2-40B4-BE49-F238E27FC236}">
                <a16:creationId xmlns:a16="http://schemas.microsoft.com/office/drawing/2014/main" id="{7931146E-922A-445D-AFE7-EAE5F3640667}"/>
              </a:ext>
            </a:extLst>
          </p:cNvPr>
          <p:cNvGrpSpPr/>
          <p:nvPr/>
        </p:nvGrpSpPr>
        <p:grpSpPr>
          <a:xfrm>
            <a:off x="1171627" y="1847435"/>
            <a:ext cx="2461800" cy="1570854"/>
            <a:chOff x="1171627" y="1847435"/>
            <a:chExt cx="2461800" cy="1570854"/>
          </a:xfrm>
        </p:grpSpPr>
        <p:sp>
          <p:nvSpPr>
            <p:cNvPr id="6" name="Rectangle 24">
              <a:extLst>
                <a:ext uri="{FF2B5EF4-FFF2-40B4-BE49-F238E27FC236}">
                  <a16:creationId xmlns:a16="http://schemas.microsoft.com/office/drawing/2014/main" id="{CF023058-9494-46D5-9803-1165A15FC0D4}"/>
                </a:ext>
              </a:extLst>
            </p:cNvPr>
            <p:cNvSpPr/>
            <p:nvPr/>
          </p:nvSpPr>
          <p:spPr>
            <a:xfrm>
              <a:off x="1171627" y="1847435"/>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pic>
          <p:nvPicPr>
            <p:cNvPr id="12" name="Picture 11">
              <a:extLst>
                <a:ext uri="{FF2B5EF4-FFF2-40B4-BE49-F238E27FC236}">
                  <a16:creationId xmlns:a16="http://schemas.microsoft.com/office/drawing/2014/main" id="{FB4AA1E9-9A74-4552-9794-794E5E45B22A}"/>
                </a:ext>
              </a:extLst>
            </p:cNvPr>
            <p:cNvPicPr>
              <a:picLocks noChangeAspect="1"/>
            </p:cNvPicPr>
            <p:nvPr/>
          </p:nvPicPr>
          <p:blipFill>
            <a:blip r:embed="rId3"/>
            <a:stretch>
              <a:fillRect/>
            </a:stretch>
          </p:blipFill>
          <p:spPr>
            <a:xfrm>
              <a:off x="1879107" y="2184581"/>
              <a:ext cx="1046840" cy="859288"/>
            </a:xfrm>
            <a:prstGeom prst="rect">
              <a:avLst/>
            </a:prstGeom>
          </p:spPr>
        </p:pic>
      </p:grpSp>
      <p:grpSp>
        <p:nvGrpSpPr>
          <p:cNvPr id="13" name="Group 9">
            <a:extLst>
              <a:ext uri="{FF2B5EF4-FFF2-40B4-BE49-F238E27FC236}">
                <a16:creationId xmlns:a16="http://schemas.microsoft.com/office/drawing/2014/main" id="{44E4FFC1-1D55-42E9-9B7F-56FE6D203D17}"/>
              </a:ext>
            </a:extLst>
          </p:cNvPr>
          <p:cNvGrpSpPr/>
          <p:nvPr/>
        </p:nvGrpSpPr>
        <p:grpSpPr>
          <a:xfrm>
            <a:off x="5204008" y="1847435"/>
            <a:ext cx="2461800" cy="1570854"/>
            <a:chOff x="2843978" y="2057254"/>
            <a:chExt cx="2461800" cy="1570854"/>
          </a:xfrm>
        </p:grpSpPr>
        <p:sp>
          <p:nvSpPr>
            <p:cNvPr id="14" name="Rectangle 7">
              <a:extLst>
                <a:ext uri="{FF2B5EF4-FFF2-40B4-BE49-F238E27FC236}">
                  <a16:creationId xmlns:a16="http://schemas.microsoft.com/office/drawing/2014/main" id="{A8FE68E9-2D3B-467F-9790-4C44E62F2BEC}"/>
                </a:ext>
              </a:extLst>
            </p:cNvPr>
            <p:cNvSpPr/>
            <p:nvPr/>
          </p:nvSpPr>
          <p:spPr>
            <a:xfrm>
              <a:off x="2843978" y="205725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microServiceBus.com</a:t>
              </a:r>
            </a:p>
          </p:txBody>
        </p:sp>
        <p:pic>
          <p:nvPicPr>
            <p:cNvPr id="15" name="Picture 8">
              <a:extLst>
                <a:ext uri="{FF2B5EF4-FFF2-40B4-BE49-F238E27FC236}">
                  <a16:creationId xmlns:a16="http://schemas.microsoft.com/office/drawing/2014/main" id="{FBDBDF87-6B26-4C9C-85B7-A286C8347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044" y="2434752"/>
              <a:ext cx="879667" cy="721991"/>
            </a:xfrm>
            <a:prstGeom prst="rect">
              <a:avLst/>
            </a:prstGeom>
          </p:spPr>
        </p:pic>
      </p:grpSp>
      <p:pic>
        <p:nvPicPr>
          <p:cNvPr id="17" name="Picture 16">
            <a:extLst>
              <a:ext uri="{FF2B5EF4-FFF2-40B4-BE49-F238E27FC236}">
                <a16:creationId xmlns:a16="http://schemas.microsoft.com/office/drawing/2014/main" id="{91A27C0A-1BF9-4049-84C4-CD189C3A1DC7}"/>
              </a:ext>
            </a:extLst>
          </p:cNvPr>
          <p:cNvPicPr>
            <a:picLocks noChangeAspect="1"/>
          </p:cNvPicPr>
          <p:nvPr/>
        </p:nvPicPr>
        <p:blipFill>
          <a:blip r:embed="rId5"/>
          <a:stretch>
            <a:fillRect/>
          </a:stretch>
        </p:blipFill>
        <p:spPr>
          <a:xfrm>
            <a:off x="5628610" y="4914941"/>
            <a:ext cx="1612593" cy="1333767"/>
          </a:xfrm>
          <a:prstGeom prst="rect">
            <a:avLst/>
          </a:prstGeom>
        </p:spPr>
      </p:pic>
      <p:sp>
        <p:nvSpPr>
          <p:cNvPr id="18" name="Rectangle 24">
            <a:extLst>
              <a:ext uri="{FF2B5EF4-FFF2-40B4-BE49-F238E27FC236}">
                <a16:creationId xmlns:a16="http://schemas.microsoft.com/office/drawing/2014/main" id="{1DF8D479-BADF-477D-A768-5E890C76D7C4}"/>
              </a:ext>
            </a:extLst>
          </p:cNvPr>
          <p:cNvSpPr/>
          <p:nvPr/>
        </p:nvSpPr>
        <p:spPr>
          <a:xfrm>
            <a:off x="1173378" y="184706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sp>
        <p:nvSpPr>
          <p:cNvPr id="19" name="Rectangle 24">
            <a:extLst>
              <a:ext uri="{FF2B5EF4-FFF2-40B4-BE49-F238E27FC236}">
                <a16:creationId xmlns:a16="http://schemas.microsoft.com/office/drawing/2014/main" id="{7620A679-7A13-4807-9A97-C9561DD5CE1D}"/>
              </a:ext>
            </a:extLst>
          </p:cNvPr>
          <p:cNvSpPr/>
          <p:nvPr/>
        </p:nvSpPr>
        <p:spPr>
          <a:xfrm>
            <a:off x="5205759" y="1847522"/>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DEVICE MANAGEMENT</a:t>
            </a:r>
          </a:p>
        </p:txBody>
      </p:sp>
      <p:sp>
        <p:nvSpPr>
          <p:cNvPr id="20" name="Rectangle 24">
            <a:extLst>
              <a:ext uri="{FF2B5EF4-FFF2-40B4-BE49-F238E27FC236}">
                <a16:creationId xmlns:a16="http://schemas.microsoft.com/office/drawing/2014/main" id="{D0EA35BE-3059-488D-BDE0-F1CFD13C2753}"/>
              </a:ext>
            </a:extLst>
          </p:cNvPr>
          <p:cNvSpPr/>
          <p:nvPr/>
        </p:nvSpPr>
        <p:spPr>
          <a:xfrm>
            <a:off x="9225112" y="1842301"/>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SIM CARD MANAGEMENT</a:t>
            </a:r>
          </a:p>
        </p:txBody>
      </p:sp>
      <p:cxnSp>
        <p:nvCxnSpPr>
          <p:cNvPr id="22" name="Connector: Elbow 21">
            <a:extLst>
              <a:ext uri="{FF2B5EF4-FFF2-40B4-BE49-F238E27FC236}">
                <a16:creationId xmlns:a16="http://schemas.microsoft.com/office/drawing/2014/main" id="{5B0DC1C9-E7A9-4F65-AFA0-305B14EFDE34}"/>
              </a:ext>
            </a:extLst>
          </p:cNvPr>
          <p:cNvCxnSpPr>
            <a:stCxn id="17" idx="3"/>
            <a:endCxn id="4" idx="2"/>
          </p:cNvCxnSpPr>
          <p:nvPr/>
        </p:nvCxnSpPr>
        <p:spPr>
          <a:xfrm flipV="1">
            <a:off x="7241203" y="3418289"/>
            <a:ext cx="3214809" cy="2163536"/>
          </a:xfrm>
          <a:prstGeom prst="bentConnector2">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E517B8-3C24-4DED-B12D-AC4F01C106B7}"/>
              </a:ext>
            </a:extLst>
          </p:cNvPr>
          <p:cNvSpPr txBox="1"/>
          <p:nvPr/>
        </p:nvSpPr>
        <p:spPr>
          <a:xfrm>
            <a:off x="7895998" y="5724118"/>
            <a:ext cx="26582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 Activate SIM card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F459B95-58FD-454D-9A5B-D2E5591AF6BD}"/>
              </a:ext>
            </a:extLst>
          </p:cNvPr>
          <p:cNvSpPr txBox="1"/>
          <p:nvPr/>
        </p:nvSpPr>
        <p:spPr>
          <a:xfrm>
            <a:off x="6874741" y="4017225"/>
            <a:ext cx="23258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2. Request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4FC4FAD5-A348-4742-A5A0-E53EE763037A}"/>
              </a:ext>
            </a:extLst>
          </p:cNvPr>
          <p:cNvCxnSpPr/>
          <p:nvPr/>
        </p:nvCxnSpPr>
        <p:spPr>
          <a:xfrm flipV="1">
            <a:off x="6756400"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980A0D2-4837-48BF-984A-EE23620E6580}"/>
              </a:ext>
            </a:extLst>
          </p:cNvPr>
          <p:cNvCxnSpPr>
            <a:cxnSpLocks/>
          </p:cNvCxnSpPr>
          <p:nvPr/>
        </p:nvCxnSpPr>
        <p:spPr>
          <a:xfrm flipH="1">
            <a:off x="7665808" y="2099462"/>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E18FEB5-7905-4A04-814C-7B9B67DBCA47}"/>
              </a:ext>
            </a:extLst>
          </p:cNvPr>
          <p:cNvSpPr txBox="1"/>
          <p:nvPr/>
        </p:nvSpPr>
        <p:spPr>
          <a:xfrm>
            <a:off x="8015469" y="1223889"/>
            <a:ext cx="19537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 Notification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B843DAE2-ABF4-4B13-9E36-D8A035A3FF90}"/>
              </a:ext>
            </a:extLst>
          </p:cNvPr>
          <p:cNvCxnSpPr>
            <a:cxnSpLocks/>
          </p:cNvCxnSpPr>
          <p:nvPr/>
        </p:nvCxnSpPr>
        <p:spPr>
          <a:xfrm flipH="1">
            <a:off x="3644704" y="2095804"/>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A297812-2B7C-46DF-9824-AD98FD5F58A6}"/>
              </a:ext>
            </a:extLst>
          </p:cNvPr>
          <p:cNvSpPr txBox="1"/>
          <p:nvPr/>
        </p:nvSpPr>
        <p:spPr>
          <a:xfrm>
            <a:off x="3900669" y="1231448"/>
            <a:ext cx="23703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4. Register device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Arrow Connector 32">
            <a:extLst>
              <a:ext uri="{FF2B5EF4-FFF2-40B4-BE49-F238E27FC236}">
                <a16:creationId xmlns:a16="http://schemas.microsoft.com/office/drawing/2014/main" id="{6E86D54F-76B9-46FE-A864-A7D573399625}"/>
              </a:ext>
            </a:extLst>
          </p:cNvPr>
          <p:cNvCxnSpPr>
            <a:cxnSpLocks/>
          </p:cNvCxnSpPr>
          <p:nvPr/>
        </p:nvCxnSpPr>
        <p:spPr>
          <a:xfrm>
            <a:off x="3633427" y="3081969"/>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734326-B0EE-4713-92F9-B1FC7EEAD6FD}"/>
              </a:ext>
            </a:extLst>
          </p:cNvPr>
          <p:cNvSpPr txBox="1"/>
          <p:nvPr/>
        </p:nvSpPr>
        <p:spPr>
          <a:xfrm>
            <a:off x="3900669" y="3448566"/>
            <a:ext cx="18929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5. Credentials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a16="http://schemas.microsoft.com/office/drawing/2014/main" id="{B99915A8-035E-4F94-BB1E-2958E1471F5D}"/>
              </a:ext>
            </a:extLst>
          </p:cNvPr>
          <p:cNvCxnSpPr>
            <a:cxnSpLocks/>
          </p:cNvCxnSpPr>
          <p:nvPr/>
        </p:nvCxnSpPr>
        <p:spPr>
          <a:xfrm>
            <a:off x="5995074"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066F67A-B755-4A34-AFB8-AC1C16F688EC}"/>
              </a:ext>
            </a:extLst>
          </p:cNvPr>
          <p:cNvSpPr txBox="1"/>
          <p:nvPr/>
        </p:nvSpPr>
        <p:spPr>
          <a:xfrm>
            <a:off x="4445369" y="4009471"/>
            <a:ext cx="12809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6.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55B05269-FFED-4BC9-84E8-BDF5610AD8E2}"/>
              </a:ext>
            </a:extLst>
          </p:cNvPr>
          <p:cNvSpPr txBox="1"/>
          <p:nvPr/>
        </p:nvSpPr>
        <p:spPr>
          <a:xfrm>
            <a:off x="5726297" y="6315427"/>
            <a:ext cx="13452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DEVICE</a:t>
            </a:r>
          </a:p>
        </p:txBody>
      </p:sp>
      <p:cxnSp>
        <p:nvCxnSpPr>
          <p:cNvPr id="41" name="Connector: Elbow 40">
            <a:extLst>
              <a:ext uri="{FF2B5EF4-FFF2-40B4-BE49-F238E27FC236}">
                <a16:creationId xmlns:a16="http://schemas.microsoft.com/office/drawing/2014/main" id="{4A7438CF-77F9-4BDA-A86B-ECECF66F241A}"/>
              </a:ext>
            </a:extLst>
          </p:cNvPr>
          <p:cNvCxnSpPr>
            <a:stCxn id="17" idx="1"/>
            <a:endCxn id="18" idx="2"/>
          </p:cNvCxnSpPr>
          <p:nvPr/>
        </p:nvCxnSpPr>
        <p:spPr>
          <a:xfrm rot="10800000">
            <a:off x="2404278" y="3417919"/>
            <a:ext cx="3224332" cy="2163907"/>
          </a:xfrm>
          <a:prstGeom prst="bentConnector2">
            <a:avLst/>
          </a:prstGeom>
          <a:ln w="38100">
            <a:solidFill>
              <a:schemeClr val="bg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C4C20-23E8-4C8A-B3ED-E6C5957E3FFE}"/>
              </a:ext>
            </a:extLst>
          </p:cNvPr>
          <p:cNvSpPr txBox="1"/>
          <p:nvPr/>
        </p:nvSpPr>
        <p:spPr>
          <a:xfrm>
            <a:off x="1690550" y="5686942"/>
            <a:ext cx="24124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7. Send &amp; Receive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5150E51D-3FA4-45BB-B7AC-3E72374AB011}"/>
              </a:ext>
            </a:extLst>
          </p:cNvPr>
          <p:cNvGrpSpPr/>
          <p:nvPr/>
        </p:nvGrpSpPr>
        <p:grpSpPr>
          <a:xfrm>
            <a:off x="2404278" y="3417919"/>
            <a:ext cx="3224332" cy="2423820"/>
            <a:chOff x="2404278" y="3417919"/>
            <a:chExt cx="3224332" cy="2423820"/>
          </a:xfrm>
        </p:grpSpPr>
        <p:cxnSp>
          <p:nvCxnSpPr>
            <p:cNvPr id="45" name="Connector: Elbow 44">
              <a:extLst>
                <a:ext uri="{FF2B5EF4-FFF2-40B4-BE49-F238E27FC236}">
                  <a16:creationId xmlns:a16="http://schemas.microsoft.com/office/drawing/2014/main" id="{ED42F508-486A-4EBD-8E45-739AB57833B8}"/>
                </a:ext>
              </a:extLst>
            </p:cNvPr>
            <p:cNvCxnSpPr>
              <a:cxnSpLocks/>
              <a:stCxn id="17" idx="1"/>
              <a:endCxn id="18" idx="2"/>
            </p:cNvCxnSpPr>
            <p:nvPr/>
          </p:nvCxnSpPr>
          <p:spPr>
            <a:xfrm rot="10800000">
              <a:off x="2404278" y="3417919"/>
              <a:ext cx="3224332" cy="2163907"/>
            </a:xfrm>
            <a:prstGeom prst="bentConnector2">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FD9F930-A9DB-4728-BACB-D953CA77E611}"/>
                </a:ext>
              </a:extLst>
            </p:cNvPr>
            <p:cNvSpPr/>
            <p:nvPr/>
          </p:nvSpPr>
          <p:spPr>
            <a:xfrm>
              <a:off x="3429218" y="5321909"/>
              <a:ext cx="673787" cy="519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1"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sv-S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3704C83C-E5FA-4650-8597-C88858C4D823}"/>
              </a:ext>
            </a:extLst>
          </p:cNvPr>
          <p:cNvSpPr/>
          <p:nvPr/>
        </p:nvSpPr>
        <p:spPr>
          <a:xfrm>
            <a:off x="5129819" y="1753401"/>
            <a:ext cx="6557093" cy="17233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58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0"/>
                            </p:stCondLst>
                            <p:childTnLst>
                              <p:par>
                                <p:cTn id="42" presetID="10" presetClass="exit" presetSubtype="0" fill="hold" nodeType="after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par>
                          <p:cTn id="66" fill="hold">
                            <p:stCondLst>
                              <p:cond delay="500"/>
                            </p:stCondLst>
                            <p:childTnLst>
                              <p:par>
                                <p:cTn id="67" presetID="10" presetClass="exit" presetSubtype="0" fill="hold" nodeType="after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0"/>
                                        </p:tgtEl>
                                      </p:cBhvr>
                                    </p:animEffect>
                                    <p:set>
                                      <p:cBhvr>
                                        <p:cTn id="72" dur="1" fill="hold">
                                          <p:stCondLst>
                                            <p:cond delay="499"/>
                                          </p:stCondLst>
                                        </p:cTn>
                                        <p:tgtEl>
                                          <p:spTgt spid="3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500"/>
                            </p:stCondLst>
                            <p:childTnLst>
                              <p:par>
                                <p:cTn id="82" presetID="10" presetClass="exit" presetSubtype="0" fill="hold" nodeType="afterEffect">
                                  <p:stCondLst>
                                    <p:cond delay="0"/>
                                  </p:stCondLst>
                                  <p:childTnLst>
                                    <p:animEffect transition="out" filter="fade">
                                      <p:cBhvr>
                                        <p:cTn id="83" dur="500"/>
                                        <p:tgtEl>
                                          <p:spTgt spid="31"/>
                                        </p:tgtEl>
                                      </p:cBhvr>
                                    </p:animEffect>
                                    <p:set>
                                      <p:cBhvr>
                                        <p:cTn id="84" dur="1" fill="hold">
                                          <p:stCondLst>
                                            <p:cond delay="499"/>
                                          </p:stCondLst>
                                        </p:cTn>
                                        <p:tgtEl>
                                          <p:spTgt spid="31"/>
                                        </p:tgtEl>
                                        <p:attrNameLst>
                                          <p:attrName>style.visibility</p:attrName>
                                        </p:attrNameLst>
                                      </p:cBhvr>
                                      <p:to>
                                        <p:strVal val="hidden"/>
                                      </p:to>
                                    </p:set>
                                  </p:childTnLst>
                                </p:cTn>
                              </p:par>
                            </p:childTnLst>
                          </p:cTn>
                        </p:par>
                        <p:par>
                          <p:cTn id="85" fill="hold">
                            <p:stCondLst>
                              <p:cond delay="1000"/>
                            </p:stCondLst>
                            <p:childTnLst>
                              <p:par>
                                <p:cTn id="86" presetID="10" presetClass="exit" presetSubtype="0" fill="hold" grpId="1" nodeType="afterEffect">
                                  <p:stCondLst>
                                    <p:cond delay="0"/>
                                  </p:stCondLst>
                                  <p:childTnLst>
                                    <p:animEffect transition="out" filter="fade">
                                      <p:cBhvr>
                                        <p:cTn id="87" dur="500"/>
                                        <p:tgtEl>
                                          <p:spTgt spid="32"/>
                                        </p:tgtEl>
                                      </p:cBhvr>
                                    </p:animEffect>
                                    <p:set>
                                      <p:cBhvr>
                                        <p:cTn id="88" dur="1" fill="hold">
                                          <p:stCondLst>
                                            <p:cond delay="499"/>
                                          </p:stCondLst>
                                        </p:cTn>
                                        <p:tgtEl>
                                          <p:spTgt spid="3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33"/>
                                        </p:tgtEl>
                                      </p:cBhvr>
                                    </p:animEffect>
                                    <p:set>
                                      <p:cBhvr>
                                        <p:cTn id="93" dur="1" fill="hold">
                                          <p:stCondLst>
                                            <p:cond delay="499"/>
                                          </p:stCondLst>
                                        </p:cTn>
                                        <p:tgtEl>
                                          <p:spTgt spid="3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par>
                          <p:cTn id="105" fill="hold">
                            <p:stCondLst>
                              <p:cond delay="500"/>
                            </p:stCondLst>
                            <p:childTnLst>
                              <p:par>
                                <p:cTn id="106" presetID="10" presetClass="exit" presetSubtype="0" fill="hold" nodeType="afterEffect">
                                  <p:stCondLst>
                                    <p:cond delay="0"/>
                                  </p:stCondLst>
                                  <p:childTnLst>
                                    <p:animEffect transition="out" filter="fade">
                                      <p:cBhvr>
                                        <p:cTn id="107" dur="500"/>
                                        <p:tgtEl>
                                          <p:spTgt spid="26"/>
                                        </p:tgtEl>
                                      </p:cBhvr>
                                    </p:animEffect>
                                    <p:set>
                                      <p:cBhvr>
                                        <p:cTn id="108" dur="1" fill="hold">
                                          <p:stCondLst>
                                            <p:cond delay="499"/>
                                          </p:stCondLst>
                                        </p:cTn>
                                        <p:tgtEl>
                                          <p:spTgt spid="26"/>
                                        </p:tgtEl>
                                        <p:attrNameLst>
                                          <p:attrName>style.visibility</p:attrName>
                                        </p:attrNameLst>
                                      </p:cBhvr>
                                      <p:to>
                                        <p:strVal val="hidden"/>
                                      </p:to>
                                    </p:set>
                                  </p:childTnLst>
                                </p:cTn>
                              </p:par>
                            </p:childTnLst>
                          </p:cTn>
                        </p:par>
                        <p:par>
                          <p:cTn id="109" fill="hold">
                            <p:stCondLst>
                              <p:cond delay="1000"/>
                            </p:stCondLst>
                            <p:childTnLst>
                              <p:par>
                                <p:cTn id="110" presetID="10" presetClass="exit" presetSubtype="0" fill="hold" grpId="1" nodeType="afterEffect">
                                  <p:stCondLst>
                                    <p:cond delay="0"/>
                                  </p:stCondLst>
                                  <p:childTnLst>
                                    <p:animEffect transition="out" filter="fade">
                                      <p:cBhvr>
                                        <p:cTn id="111" dur="500"/>
                                        <p:tgtEl>
                                          <p:spTgt spid="24"/>
                                        </p:tgtEl>
                                      </p:cBhvr>
                                    </p:animEffect>
                                    <p:set>
                                      <p:cBhvr>
                                        <p:cTn id="112" dur="1" fill="hold">
                                          <p:stCondLst>
                                            <p:cond delay="499"/>
                                          </p:stCondLst>
                                        </p:cTn>
                                        <p:tgtEl>
                                          <p:spTgt spid="2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par>
                                <p:cTn id="121" presetID="10" presetClass="exit" presetSubtype="0" fill="hold" nodeType="withEffect">
                                  <p:stCondLst>
                                    <p:cond delay="0"/>
                                  </p:stCondLst>
                                  <p:childTnLst>
                                    <p:animEffect transition="out" filter="fade">
                                      <p:cBhvr>
                                        <p:cTn id="122" dur="500"/>
                                        <p:tgtEl>
                                          <p:spTgt spid="35"/>
                                        </p:tgtEl>
                                      </p:cBhvr>
                                    </p:animEffect>
                                    <p:set>
                                      <p:cBhvr>
                                        <p:cTn id="123" dur="1" fill="hold">
                                          <p:stCondLst>
                                            <p:cond delay="499"/>
                                          </p:stCondLst>
                                        </p:cTn>
                                        <p:tgtEl>
                                          <p:spTgt spid="3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3" grpId="0"/>
      <p:bldP spid="23" grpId="1"/>
      <p:bldP spid="24" grpId="0"/>
      <p:bldP spid="24" grpId="1"/>
      <p:bldP spid="30" grpId="0"/>
      <p:bldP spid="30" grpId="1"/>
      <p:bldP spid="32" grpId="0"/>
      <p:bldP spid="32" grpId="1"/>
      <p:bldP spid="34" grpId="0"/>
      <p:bldP spid="34" grpId="1"/>
      <p:bldP spid="36" grpId="0"/>
      <p:bldP spid="36" grpId="1"/>
      <p:bldP spid="42" grpId="0"/>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517D-7747-46A7-9CA9-2472EEF6E150}"/>
              </a:ext>
            </a:extLst>
          </p:cNvPr>
          <p:cNvSpPr>
            <a:spLocks noGrp="1"/>
          </p:cNvSpPr>
          <p:nvPr>
            <p:ph type="title"/>
          </p:nvPr>
        </p:nvSpPr>
        <p:spPr/>
        <p:txBody>
          <a:bodyPr/>
          <a:lstStyle/>
          <a:p>
            <a:r>
              <a:rPr lang="sv-SE" dirty="0" err="1"/>
              <a:t>GitHub</a:t>
            </a:r>
            <a:r>
              <a:rPr lang="sv-SE" dirty="0"/>
              <a:t> </a:t>
            </a:r>
            <a:r>
              <a:rPr lang="sv-SE" dirty="0" err="1"/>
              <a:t>Repos</a:t>
            </a:r>
            <a:r>
              <a:rPr lang="sv-SE" dirty="0"/>
              <a:t>:</a:t>
            </a:r>
            <a:endParaRPr lang="en-US" dirty="0"/>
          </a:p>
        </p:txBody>
      </p:sp>
      <p:sp>
        <p:nvSpPr>
          <p:cNvPr id="3" name="TextBox 2">
            <a:extLst>
              <a:ext uri="{FF2B5EF4-FFF2-40B4-BE49-F238E27FC236}">
                <a16:creationId xmlns:a16="http://schemas.microsoft.com/office/drawing/2014/main" id="{2F7EC8AE-78E6-4C90-8437-FE805234B5EE}"/>
              </a:ext>
            </a:extLst>
          </p:cNvPr>
          <p:cNvSpPr txBox="1"/>
          <p:nvPr/>
        </p:nvSpPr>
        <p:spPr>
          <a:xfrm>
            <a:off x="2499360" y="1325977"/>
            <a:ext cx="7107074" cy="4832092"/>
          </a:xfrm>
          <a:prstGeom prst="rect">
            <a:avLst/>
          </a:prstGeom>
          <a:noFill/>
        </p:spPr>
        <p:txBody>
          <a:bodyPr wrap="none" rtlCol="0">
            <a:spAutoFit/>
          </a:bodyPr>
          <a:lstStyle/>
          <a:p>
            <a:pPr marL="285750" indent="-285750">
              <a:buFont typeface="Arial" panose="020B0604020202020204" pitchFamily="34" charset="0"/>
              <a:buChar char="•"/>
            </a:pPr>
            <a:r>
              <a:rPr lang="sv-SE" sz="2800" dirty="0">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/microservicebus.</a:t>
            </a:r>
            <a:r>
              <a:rPr lang="sv-SE" sz="2800" b="1" dirty="0">
                <a:solidFill>
                  <a:schemeClr val="bg1"/>
                </a:solidFill>
                <a:latin typeface="Segoe UI Light" panose="020B0502040204020203" pitchFamily="34" charset="0"/>
                <a:cs typeface="Segoe UI Light" panose="020B0502040204020203" pitchFamily="34" charset="0"/>
              </a:rPr>
              <a:t>com</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rgbClr val="FF0000"/>
                </a:solidFill>
                <a:latin typeface="Segoe UI Light" panose="020B0502040204020203" pitchFamily="34" charset="0"/>
                <a:cs typeface="Segoe UI Light" panose="020B0502040204020203" pitchFamily="34" charset="0"/>
              </a:rPr>
              <a:t>private</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functions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rgbClr val="FF0000"/>
                </a:solidFill>
                <a:latin typeface="Segoe UI Light" panose="020B0502040204020203" pitchFamily="34" charset="0"/>
                <a:cs typeface="Segoe UI Light" panose="020B0502040204020203" pitchFamily="34" charset="0"/>
              </a:rPr>
              <a:t>private</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/microservicebus.</a:t>
            </a:r>
            <a:r>
              <a:rPr lang="sv-SE" sz="2800" b="1" dirty="0">
                <a:solidFill>
                  <a:schemeClr val="bg1"/>
                </a:solidFill>
                <a:latin typeface="Segoe UI Light" panose="020B0502040204020203" pitchFamily="34" charset="0"/>
                <a:cs typeface="Segoe UI Light" panose="020B0502040204020203" pitchFamily="34" charset="0"/>
              </a:rPr>
              <a:t>node</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core</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mbed</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gccbuild</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snippets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rootservices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tutorial</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sv-SE" sz="28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US" sz="2800" dirty="0">
              <a:solidFill>
                <a:schemeClr val="bg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D9E9F107-E756-4B57-B003-F5B3389F9DA6}"/>
              </a:ext>
            </a:extLst>
          </p:cNvPr>
          <p:cNvSpPr txBox="1"/>
          <p:nvPr/>
        </p:nvSpPr>
        <p:spPr>
          <a:xfrm>
            <a:off x="0" y="5556068"/>
            <a:ext cx="12179500" cy="830997"/>
          </a:xfrm>
          <a:prstGeom prst="rect">
            <a:avLst/>
          </a:prstGeom>
          <a:noFill/>
        </p:spPr>
        <p:txBody>
          <a:bodyPr wrap="square" rtlCol="0">
            <a:spAutoFit/>
          </a:bodyPr>
          <a:lstStyle/>
          <a:p>
            <a:pPr algn="ctr"/>
            <a:r>
              <a:rPr lang="en-US" sz="4800" dirty="0">
                <a:solidFill>
                  <a:schemeClr val="bg1"/>
                </a:solidFill>
              </a:rPr>
              <a:t>You are more than welcome to help out!</a:t>
            </a:r>
          </a:p>
        </p:txBody>
      </p:sp>
    </p:spTree>
    <p:extLst>
      <p:ext uri="{BB962C8B-B14F-4D97-AF65-F5344CB8AC3E}">
        <p14:creationId xmlns:p14="http://schemas.microsoft.com/office/powerpoint/2010/main" val="42343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6B45-574C-418F-95E7-6F68706B6022}"/>
              </a:ext>
            </a:extLst>
          </p:cNvPr>
          <p:cNvSpPr>
            <a:spLocks noGrp="1"/>
          </p:cNvSpPr>
          <p:nvPr>
            <p:ph type="title"/>
          </p:nvPr>
        </p:nvSpPr>
        <p:spPr>
          <a:xfrm>
            <a:off x="938823" y="1425328"/>
            <a:ext cx="10515600" cy="1325563"/>
          </a:xfrm>
        </p:spPr>
        <p:txBody>
          <a:bodyPr/>
          <a:lstStyle/>
          <a:p>
            <a:pPr algn="ctr"/>
            <a:r>
              <a:rPr lang="en-US" dirty="0"/>
              <a:t>microServiceBus.com and related projects </a:t>
            </a:r>
            <a:r>
              <a:rPr lang="en-US" b="1" u="sng" dirty="0"/>
              <a:t>are property of Vinci-Energies!</a:t>
            </a:r>
          </a:p>
        </p:txBody>
      </p:sp>
      <p:pic>
        <p:nvPicPr>
          <p:cNvPr id="4" name="Picture 3">
            <a:extLst>
              <a:ext uri="{FF2B5EF4-FFF2-40B4-BE49-F238E27FC236}">
                <a16:creationId xmlns:a16="http://schemas.microsoft.com/office/drawing/2014/main" id="{7391A822-0B63-4BDA-877D-1BC9434F6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272" y="3965533"/>
            <a:ext cx="2000529" cy="781159"/>
          </a:xfrm>
          <a:prstGeom prst="rect">
            <a:avLst/>
          </a:prstGeom>
        </p:spPr>
      </p:pic>
      <p:pic>
        <p:nvPicPr>
          <p:cNvPr id="6" name="Picture 5">
            <a:extLst>
              <a:ext uri="{FF2B5EF4-FFF2-40B4-BE49-F238E27FC236}">
                <a16:creationId xmlns:a16="http://schemas.microsoft.com/office/drawing/2014/main" id="{7ADBE4B6-C748-4E23-A6BC-A23E76C38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859" y="4296831"/>
            <a:ext cx="1886213" cy="476316"/>
          </a:xfrm>
          <a:prstGeom prst="rect">
            <a:avLst/>
          </a:prstGeom>
        </p:spPr>
      </p:pic>
      <p:pic>
        <p:nvPicPr>
          <p:cNvPr id="8" name="Picture 7">
            <a:extLst>
              <a:ext uri="{FF2B5EF4-FFF2-40B4-BE49-F238E27FC236}">
                <a16:creationId xmlns:a16="http://schemas.microsoft.com/office/drawing/2014/main" id="{CA17ED8D-3B41-43F7-BA4D-32DC2FDCE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364" y="5367915"/>
            <a:ext cx="2000529" cy="485843"/>
          </a:xfrm>
          <a:prstGeom prst="rect">
            <a:avLst/>
          </a:prstGeom>
        </p:spPr>
      </p:pic>
      <p:pic>
        <p:nvPicPr>
          <p:cNvPr id="10" name="Picture 9">
            <a:extLst>
              <a:ext uri="{FF2B5EF4-FFF2-40B4-BE49-F238E27FC236}">
                <a16:creationId xmlns:a16="http://schemas.microsoft.com/office/drawing/2014/main" id="{F683F768-CC54-4DB7-876C-21E91C83D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792" y="4222744"/>
            <a:ext cx="2000529" cy="523948"/>
          </a:xfrm>
          <a:prstGeom prst="rect">
            <a:avLst/>
          </a:prstGeom>
        </p:spPr>
      </p:pic>
      <p:pic>
        <p:nvPicPr>
          <p:cNvPr id="12" name="Picture 11">
            <a:extLst>
              <a:ext uri="{FF2B5EF4-FFF2-40B4-BE49-F238E27FC236}">
                <a16:creationId xmlns:a16="http://schemas.microsoft.com/office/drawing/2014/main" id="{7C9A9F63-F41E-4ECD-912B-D7EE4BA86A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9300" y="5307025"/>
            <a:ext cx="2000529" cy="476316"/>
          </a:xfrm>
          <a:prstGeom prst="rect">
            <a:avLst/>
          </a:prstGeom>
        </p:spPr>
      </p:pic>
    </p:spTree>
    <p:extLst>
      <p:ext uri="{BB962C8B-B14F-4D97-AF65-F5344CB8AC3E}">
        <p14:creationId xmlns:p14="http://schemas.microsoft.com/office/powerpoint/2010/main" val="407944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D32191-31CC-4AB8-874A-05F8691EED0F}"/>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8ECB4-8C33-4611-8EF8-8A9C4674B813}"/>
              </a:ext>
            </a:extLst>
          </p:cNvPr>
          <p:cNvSpPr/>
          <p:nvPr/>
        </p:nvSpPr>
        <p:spPr>
          <a:xfrm>
            <a:off x="0" y="0"/>
            <a:ext cx="12192000" cy="6858000"/>
          </a:xfrm>
          <a:prstGeom prst="rect">
            <a:avLst/>
          </a:prstGeom>
          <a:solidFill>
            <a:schemeClr val="tx1">
              <a:alpha val="4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C:\Users\wmmih\AppData\Local\Temp\SNAGHTML29a7e94d.PNG">
            <a:extLst>
              <a:ext uri="{FF2B5EF4-FFF2-40B4-BE49-F238E27FC236}">
                <a16:creationId xmlns:a16="http://schemas.microsoft.com/office/drawing/2014/main" id="{CD0FEB40-04AA-44AD-BC05-C170C053A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4937" y="589189"/>
            <a:ext cx="5029200" cy="30670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03E6A7-0CCA-4B82-BCE3-0DA6C6D806D0}"/>
              </a:ext>
            </a:extLst>
          </p:cNvPr>
          <p:cNvSpPr txBox="1"/>
          <p:nvPr/>
        </p:nvSpPr>
        <p:spPr>
          <a:xfrm>
            <a:off x="1064564" y="4721893"/>
            <a:ext cx="7336047" cy="830997"/>
          </a:xfrm>
          <a:prstGeom prst="rect">
            <a:avLst/>
          </a:prstGeom>
          <a:noFill/>
        </p:spPr>
        <p:txBody>
          <a:bodyPr wrap="none" rtlCol="0">
            <a:spAutoFit/>
          </a:bodyPr>
          <a:lstStyle/>
          <a:p>
            <a:r>
              <a:rPr lang="en-US" sz="4800" dirty="0">
                <a:solidFill>
                  <a:schemeClr val="bg1"/>
                </a:solidFill>
              </a:rPr>
              <a:t>1000+ commits in 6 months!</a:t>
            </a:r>
          </a:p>
        </p:txBody>
      </p:sp>
    </p:spTree>
    <p:extLst>
      <p:ext uri="{BB962C8B-B14F-4D97-AF65-F5344CB8AC3E}">
        <p14:creationId xmlns:p14="http://schemas.microsoft.com/office/powerpoint/2010/main" val="381590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500" fill="hold"/>
                                        <p:tgtEl>
                                          <p:spTgt spid="4100"/>
                                        </p:tgtEl>
                                        <p:attrNameLst>
                                          <p:attrName>ppt_w</p:attrName>
                                        </p:attrNameLst>
                                      </p:cBhvr>
                                      <p:tavLst>
                                        <p:tav tm="0">
                                          <p:val>
                                            <p:fltVal val="0"/>
                                          </p:val>
                                        </p:tav>
                                        <p:tav tm="100000">
                                          <p:val>
                                            <p:strVal val="#ppt_w"/>
                                          </p:val>
                                        </p:tav>
                                      </p:tavLst>
                                    </p:anim>
                                    <p:anim calcmode="lin" valueType="num">
                                      <p:cBhvr>
                                        <p:cTn id="8" dur="500" fill="hold"/>
                                        <p:tgtEl>
                                          <p:spTgt spid="410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7925-31B2-45B0-A741-63BF760832F7}"/>
              </a:ext>
            </a:extLst>
          </p:cNvPr>
          <p:cNvSpPr>
            <a:spLocks noGrp="1"/>
          </p:cNvSpPr>
          <p:nvPr>
            <p:ph type="title"/>
          </p:nvPr>
        </p:nvSpPr>
        <p:spPr>
          <a:xfrm>
            <a:off x="838200" y="2254885"/>
            <a:ext cx="10515600" cy="1325563"/>
          </a:xfrm>
        </p:spPr>
        <p:txBody>
          <a:bodyPr/>
          <a:lstStyle/>
          <a:p>
            <a:r>
              <a:rPr lang="en-US"/>
              <a:t>Let’s begin</a:t>
            </a:r>
            <a:br>
              <a:rPr lang="en-US"/>
            </a:br>
            <a:br>
              <a:rPr lang="en-US"/>
            </a:br>
            <a:r>
              <a:rPr lang="en-US" sz="3200"/>
              <a:t>https://github.com/axians/microservicebus-tutorial</a:t>
            </a:r>
            <a:endParaRPr lang="en-US"/>
          </a:p>
        </p:txBody>
      </p:sp>
    </p:spTree>
    <p:extLst>
      <p:ext uri="{BB962C8B-B14F-4D97-AF65-F5344CB8AC3E}">
        <p14:creationId xmlns:p14="http://schemas.microsoft.com/office/powerpoint/2010/main" val="376665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2675731"/>
            <a:ext cx="11684000" cy="1325563"/>
          </a:xfrm>
        </p:spPr>
        <p:txBody>
          <a:bodyPr/>
          <a:lstStyle/>
          <a:p>
            <a:r>
              <a:rPr lang="en-US" dirty="0"/>
              <a:t>(very) Short introduction to Node.js</a:t>
            </a:r>
          </a:p>
        </p:txBody>
      </p:sp>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sv-SE" dirty="0"/>
          </a:p>
        </p:txBody>
      </p:sp>
    </p:spTree>
    <p:extLst>
      <p:ext uri="{BB962C8B-B14F-4D97-AF65-F5344CB8AC3E}">
        <p14:creationId xmlns:p14="http://schemas.microsoft.com/office/powerpoint/2010/main" val="1065012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Node.js?</a:t>
            </a:r>
          </a:p>
        </p:txBody>
      </p:sp>
      <p:sp>
        <p:nvSpPr>
          <p:cNvPr id="3" name="Content Placeholder 2"/>
          <p:cNvSpPr>
            <a:spLocks noGrp="1"/>
          </p:cNvSpPr>
          <p:nvPr>
            <p:ph idx="1"/>
          </p:nvPr>
        </p:nvSpPr>
        <p:spPr>
          <a:xfrm>
            <a:off x="1066800" y="3556000"/>
            <a:ext cx="10414000" cy="2499568"/>
          </a:xfrm>
        </p:spPr>
        <p:txBody>
          <a:bodyPr>
            <a:normAutofit/>
          </a:bodyPr>
          <a:lstStyle/>
          <a:p>
            <a:pPr marL="0" indent="0">
              <a:buNone/>
            </a:pPr>
            <a:r>
              <a:rPr lang="en-US" dirty="0"/>
              <a:t>Node.js® is a JavaScript runtime built on Chrome's V8 JavaScript engine. </a:t>
            </a:r>
          </a:p>
          <a:p>
            <a:pPr marL="0" indent="0">
              <a:buNone/>
            </a:pPr>
            <a:r>
              <a:rPr lang="en-US" dirty="0"/>
              <a:t>Node.js uses an single threaded, event-driven, non-blocking I/O model that makes it lightweight and efficient. </a:t>
            </a:r>
          </a:p>
          <a:p>
            <a:pPr marL="0" indent="0">
              <a:buNone/>
            </a:pPr>
            <a:r>
              <a:rPr lang="en-US" dirty="0"/>
              <a:t>Node.js is platform independent.</a:t>
            </a:r>
          </a:p>
        </p:txBody>
      </p:sp>
      <p:pic>
        <p:nvPicPr>
          <p:cNvPr id="1026" name="Picture 2" descr="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909" y="1690688"/>
            <a:ext cx="2337392" cy="143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641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Node.js?</a:t>
            </a:r>
          </a:p>
        </p:txBody>
      </p:sp>
      <p:sp>
        <p:nvSpPr>
          <p:cNvPr id="3" name="Rectangle: Rounded Corners 2"/>
          <p:cNvSpPr/>
          <p:nvPr/>
        </p:nvSpPr>
        <p:spPr>
          <a:xfrm>
            <a:off x="277586" y="1614715"/>
            <a:ext cx="2686759" cy="1024853"/>
          </a:xfrm>
          <a:prstGeom prst="round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a:t>
            </a:r>
            <a:endParaRPr kumimoji="0" lang="en-US"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3" name="Rectangle: Rounded Corners 12"/>
          <p:cNvSpPr/>
          <p:nvPr/>
        </p:nvSpPr>
        <p:spPr>
          <a:xfrm>
            <a:off x="277586" y="3606272"/>
            <a:ext cx="2686759" cy="2809043"/>
          </a:xfrm>
          <a:prstGeom prst="roundRect">
            <a:avLst>
              <a:gd name="adj" fmla="val 7778"/>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V8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 ENGINE)</a:t>
            </a:r>
            <a:endParaRPr kumimoji="0" lang="en-US" sz="105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6" name="Rectangle: Rounded Corners 15"/>
          <p:cNvSpPr/>
          <p:nvPr/>
        </p:nvSpPr>
        <p:spPr>
          <a:xfrm>
            <a:off x="3250152" y="1614715"/>
            <a:ext cx="3049263" cy="4800600"/>
          </a:xfrm>
          <a:prstGeom prst="roundRect">
            <a:avLst>
              <a:gd name="adj" fmla="val 4737"/>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NODE.JS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BINDINGS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 API)</a:t>
            </a:r>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7" name="Rectangle: Rounded Corners 16"/>
          <p:cNvSpPr/>
          <p:nvPr/>
        </p:nvSpPr>
        <p:spPr>
          <a:xfrm>
            <a:off x="6585223" y="1614715"/>
            <a:ext cx="5243920" cy="4800600"/>
          </a:xfrm>
          <a:prstGeom prst="roundRect">
            <a:avLst>
              <a:gd name="adj" fmla="val 3150"/>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3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LIBUV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(ASYNCHRONOUS I/O)</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 name="TextBox 3"/>
          <p:cNvSpPr txBox="1"/>
          <p:nvPr/>
        </p:nvSpPr>
        <p:spPr>
          <a:xfrm>
            <a:off x="277587" y="2894727"/>
            <a:ext cx="26867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a:t>
            </a:r>
            <a:endPar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8" name="TextBox 17"/>
          <p:cNvSpPr txBox="1"/>
          <p:nvPr/>
        </p:nvSpPr>
        <p:spPr>
          <a:xfrm>
            <a:off x="6551805" y="294741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QUEUE</a:t>
            </a:r>
          </a:p>
        </p:txBody>
      </p:sp>
      <p:sp>
        <p:nvSpPr>
          <p:cNvPr id="7" name="Rectangle 6"/>
          <p:cNvSpPr/>
          <p:nvPr/>
        </p:nvSpPr>
        <p:spPr>
          <a:xfrm>
            <a:off x="6824854" y="365529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 name="Rectangle 18"/>
          <p:cNvSpPr/>
          <p:nvPr/>
        </p:nvSpPr>
        <p:spPr>
          <a:xfrm>
            <a:off x="6824854" y="408233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Rectangle 19"/>
          <p:cNvSpPr/>
          <p:nvPr/>
        </p:nvSpPr>
        <p:spPr>
          <a:xfrm>
            <a:off x="6824854" y="450937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1" name="Rectangle 20"/>
          <p:cNvSpPr/>
          <p:nvPr/>
        </p:nvSpPr>
        <p:spPr>
          <a:xfrm>
            <a:off x="6824854" y="493640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2" name="Rectangle 21"/>
          <p:cNvSpPr/>
          <p:nvPr/>
        </p:nvSpPr>
        <p:spPr>
          <a:xfrm>
            <a:off x="6824854" y="536344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3" name="Rectangle 22"/>
          <p:cNvSpPr/>
          <p:nvPr/>
        </p:nvSpPr>
        <p:spPr>
          <a:xfrm>
            <a:off x="6824854" y="579048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4" name="TextBox 23"/>
          <p:cNvSpPr txBox="1"/>
          <p:nvPr/>
        </p:nvSpPr>
        <p:spPr>
          <a:xfrm>
            <a:off x="10385142" y="296773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WORKER THREADS</a:t>
            </a:r>
          </a:p>
        </p:txBody>
      </p:sp>
      <p:sp>
        <p:nvSpPr>
          <p:cNvPr id="25" name="Rectangle 24"/>
          <p:cNvSpPr/>
          <p:nvPr/>
        </p:nvSpPr>
        <p:spPr>
          <a:xfrm>
            <a:off x="10658191" y="367561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FILE</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6" name="Rectangle 25"/>
          <p:cNvSpPr/>
          <p:nvPr/>
        </p:nvSpPr>
        <p:spPr>
          <a:xfrm>
            <a:off x="10658191" y="410265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Rectangle 26"/>
          <p:cNvSpPr/>
          <p:nvPr/>
        </p:nvSpPr>
        <p:spPr>
          <a:xfrm>
            <a:off x="10658191" y="452969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PROCESS</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8" name="Rectangle 27"/>
          <p:cNvSpPr/>
          <p:nvPr/>
        </p:nvSpPr>
        <p:spPr>
          <a:xfrm>
            <a:off x="10658191" y="495672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9" name="Rectangle 28"/>
          <p:cNvSpPr/>
          <p:nvPr/>
        </p:nvSpPr>
        <p:spPr>
          <a:xfrm>
            <a:off x="10658191" y="538376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30" name="Rectangle 29"/>
          <p:cNvSpPr/>
          <p:nvPr/>
        </p:nvSpPr>
        <p:spPr>
          <a:xfrm>
            <a:off x="10658191" y="581080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39" name="Group 38"/>
          <p:cNvGrpSpPr/>
          <p:nvPr/>
        </p:nvGrpSpPr>
        <p:grpSpPr>
          <a:xfrm>
            <a:off x="8100101" y="3905967"/>
            <a:ext cx="1737784" cy="1723372"/>
            <a:chOff x="8444352" y="3569310"/>
            <a:chExt cx="1737784" cy="1723372"/>
          </a:xfrm>
        </p:grpSpPr>
        <p:grpSp>
          <p:nvGrpSpPr>
            <p:cNvPr id="35" name="Group 34"/>
            <p:cNvGrpSpPr/>
            <p:nvPr/>
          </p:nvGrpSpPr>
          <p:grpSpPr>
            <a:xfrm rot="2034931">
              <a:off x="8444352" y="3569310"/>
              <a:ext cx="1737784" cy="1723372"/>
              <a:chOff x="8560466" y="3554795"/>
              <a:chExt cx="1737784" cy="1723372"/>
            </a:xfrm>
          </p:grpSpPr>
          <p:sp>
            <p:nvSpPr>
              <p:cNvPr id="8" name="Arrow: Circular 7"/>
              <p:cNvSpPr/>
              <p:nvPr/>
            </p:nvSpPr>
            <p:spPr>
              <a:xfrm>
                <a:off x="8560466" y="3554795"/>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row: Circular 33"/>
              <p:cNvSpPr/>
              <p:nvPr/>
            </p:nvSpPr>
            <p:spPr>
              <a:xfrm rot="10800000">
                <a:off x="8560466" y="3604791"/>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6" name="TextBox 35"/>
            <p:cNvSpPr txBox="1"/>
            <p:nvPr/>
          </p:nvSpPr>
          <p:spPr>
            <a:xfrm>
              <a:off x="8622342" y="4056308"/>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LOOP</a:t>
              </a:r>
            </a:p>
          </p:txBody>
        </p:sp>
      </p:grpSp>
      <p:sp>
        <p:nvSpPr>
          <p:cNvPr id="37" name="Arrow: Right 36"/>
          <p:cNvSpPr/>
          <p:nvPr/>
        </p:nvSpPr>
        <p:spPr>
          <a:xfrm>
            <a:off x="7806226" y="3675616"/>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Arrow: Right 37"/>
          <p:cNvSpPr/>
          <p:nvPr/>
        </p:nvSpPr>
        <p:spPr>
          <a:xfrm>
            <a:off x="9362060" y="3696786"/>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Arrow: Right 39"/>
          <p:cNvSpPr/>
          <p:nvPr/>
        </p:nvSpPr>
        <p:spPr>
          <a:xfrm rot="10800000">
            <a:off x="7806226" y="5821198"/>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p:cNvSpPr txBox="1"/>
          <p:nvPr/>
        </p:nvSpPr>
        <p:spPr>
          <a:xfrm>
            <a:off x="9070806" y="3235451"/>
            <a:ext cx="172500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BLOCKING OPERATION</a:t>
            </a:r>
          </a:p>
        </p:txBody>
      </p:sp>
      <p:sp>
        <p:nvSpPr>
          <p:cNvPr id="43" name="Arrow: Right 42"/>
          <p:cNvSpPr/>
          <p:nvPr/>
        </p:nvSpPr>
        <p:spPr>
          <a:xfrm rot="10800000">
            <a:off x="9362060" y="5858185"/>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p:cNvSpPr txBox="1"/>
          <p:nvPr/>
        </p:nvSpPr>
        <p:spPr>
          <a:xfrm>
            <a:off x="9174999" y="5406634"/>
            <a:ext cx="155022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EXECUTE CALLBACK</a:t>
            </a:r>
          </a:p>
        </p:txBody>
      </p:sp>
      <p:sp>
        <p:nvSpPr>
          <p:cNvPr id="45" name="Arrow: Right 44"/>
          <p:cNvSpPr/>
          <p:nvPr/>
        </p:nvSpPr>
        <p:spPr>
          <a:xfrm rot="5400000">
            <a:off x="289004" y="3034459"/>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Arrow: Right 45"/>
          <p:cNvSpPr/>
          <p:nvPr/>
        </p:nvSpPr>
        <p:spPr>
          <a:xfrm rot="16200000">
            <a:off x="2298875" y="3009483"/>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Arrow: Right 46"/>
          <p:cNvSpPr/>
          <p:nvPr/>
        </p:nvSpPr>
        <p:spPr>
          <a:xfrm>
            <a:off x="3091371" y="3696786"/>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row: Right 47"/>
          <p:cNvSpPr/>
          <p:nvPr/>
        </p:nvSpPr>
        <p:spPr>
          <a:xfrm rot="10800000">
            <a:off x="3075951" y="5810801"/>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4077674" y="4529690"/>
            <a:ext cx="1443486" cy="775111"/>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OS OPERATIONS</a:t>
            </a:r>
            <a:endPar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16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JavaScript?</a:t>
            </a:r>
          </a:p>
        </p:txBody>
      </p:sp>
      <p:sp>
        <p:nvSpPr>
          <p:cNvPr id="3" name="Content Placeholder 2"/>
          <p:cNvSpPr>
            <a:spLocks noGrp="1"/>
          </p:cNvSpPr>
          <p:nvPr>
            <p:ph idx="1"/>
          </p:nvPr>
        </p:nvSpPr>
        <p:spPr>
          <a:xfrm>
            <a:off x="1130300" y="3995728"/>
            <a:ext cx="9781623" cy="2059840"/>
          </a:xfrm>
        </p:spPr>
        <p:txBody>
          <a:bodyPr/>
          <a:lstStyle/>
          <a:p>
            <a:pPr marL="0" indent="0">
              <a:buNone/>
            </a:pPr>
            <a:r>
              <a:rPr lang="en-US" dirty="0"/>
              <a:t>A </a:t>
            </a:r>
            <a:r>
              <a:rPr lang="en-US" b="1" dirty="0"/>
              <a:t>high-level</a:t>
            </a:r>
            <a:r>
              <a:rPr lang="en-US" dirty="0"/>
              <a:t>, </a:t>
            </a:r>
            <a:r>
              <a:rPr lang="en-US" b="1" dirty="0"/>
              <a:t>dynamic</a:t>
            </a:r>
            <a:r>
              <a:rPr lang="en-US" dirty="0"/>
              <a:t>, </a:t>
            </a:r>
            <a:r>
              <a:rPr lang="en-US" b="1" dirty="0"/>
              <a:t>untyped</a:t>
            </a:r>
            <a:r>
              <a:rPr lang="en-US" dirty="0"/>
              <a:t>, and </a:t>
            </a:r>
            <a:r>
              <a:rPr lang="en-US" b="1" dirty="0"/>
              <a:t>interpreted</a:t>
            </a:r>
            <a:r>
              <a:rPr lang="en-US" dirty="0"/>
              <a:t> programming language. It has been standardized in the ECMAScript language specification</a:t>
            </a:r>
            <a:endParaRPr lang="sv-SE" dirty="0"/>
          </a:p>
        </p:txBody>
      </p:sp>
      <p:pic>
        <p:nvPicPr>
          <p:cNvPr id="2050" name="Picture 2" descr="Image result for javascrip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627" y="1558795"/>
            <a:ext cx="4154746" cy="233571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630463" y="4236099"/>
            <a:ext cx="1735494" cy="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39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Node Package Manager (NPM)</a:t>
            </a:r>
          </a:p>
        </p:txBody>
      </p:sp>
      <p:pic>
        <p:nvPicPr>
          <p:cNvPr id="8194" name="Picture 2" descr="Image result for np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439" y="1737836"/>
            <a:ext cx="3847170" cy="1496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3132" y="3571559"/>
            <a:ext cx="9085735" cy="3108543"/>
          </a:xfrm>
          <a:prstGeom prst="rect">
            <a:avLst/>
          </a:prstGeom>
          <a:noFill/>
        </p:spPr>
        <p:txBody>
          <a:bodyPr wrap="square" rtlCol="0">
            <a:spAutoFit/>
          </a:bodyPr>
          <a:lstStyle/>
          <a:p>
            <a:r>
              <a:rPr lang="en-US" sz="2800" dirty="0">
                <a:latin typeface="Segoe UI Light" panose="020B0502040204020203" pitchFamily="34" charset="0"/>
                <a:cs typeface="Segoe UI Light" panose="020B0502040204020203" pitchFamily="34" charset="0"/>
              </a:rPr>
              <a:t>npm is the default package manager for the JavaScript runtime environment Node.js and allows users to consume and distribute JavaScript modules that are available on the registry.</a:t>
            </a:r>
          </a:p>
          <a:p>
            <a:endParaRPr lang="sv-SE" sz="2800" dirty="0">
              <a:latin typeface="Segoe UI Light" panose="020B0502040204020203" pitchFamily="34" charset="0"/>
              <a:cs typeface="Segoe UI Light" panose="020B0502040204020203" pitchFamily="34" charset="0"/>
            </a:endParaRPr>
          </a:p>
          <a:p>
            <a:r>
              <a:rPr lang="sv-SE" sz="2800" dirty="0">
                <a:latin typeface="Segoe UI Light" panose="020B0502040204020203" pitchFamily="34" charset="0"/>
                <a:cs typeface="Segoe UI Light" panose="020B0502040204020203" pitchFamily="34" charset="0"/>
              </a:rPr>
              <a:t>N</a:t>
            </a:r>
            <a:r>
              <a:rPr lang="en-US" sz="2800" dirty="0">
                <a:latin typeface="Segoe UI Light" panose="020B0502040204020203" pitchFamily="34" charset="0"/>
                <a:cs typeface="Segoe UI Light" panose="020B0502040204020203" pitchFamily="34" charset="0"/>
              </a:rPr>
              <a:t>pm has over 500K+ packages today, which is almost as much as Java, </a:t>
            </a:r>
            <a:r>
              <a:rPr lang="en-US" sz="2800" dirty="0" err="1">
                <a:latin typeface="Segoe UI Light" panose="020B0502040204020203" pitchFamily="34" charset="0"/>
                <a:cs typeface="Segoe UI Light" panose="020B0502040204020203" pitchFamily="34" charset="0"/>
              </a:rPr>
              <a:t>.Net</a:t>
            </a:r>
            <a:r>
              <a:rPr lang="en-US" sz="2800" dirty="0">
                <a:latin typeface="Segoe UI Light" panose="020B0502040204020203" pitchFamily="34" charset="0"/>
                <a:cs typeface="Segoe UI Light" panose="020B0502040204020203" pitchFamily="34" charset="0"/>
              </a:rPr>
              <a:t> and Python combined!</a:t>
            </a:r>
            <a:endParaRPr lang="en-GB"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54612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C42B6A-EFCE-46C9-B0BC-356962B8253A}"/>
              </a:ext>
            </a:extLst>
          </p:cNvPr>
          <p:cNvGrpSpPr/>
          <p:nvPr/>
        </p:nvGrpSpPr>
        <p:grpSpPr>
          <a:xfrm>
            <a:off x="3102023" y="1901761"/>
            <a:ext cx="2876550" cy="2871788"/>
            <a:chOff x="4657725" y="1533525"/>
            <a:chExt cx="2876550" cy="2871788"/>
          </a:xfrm>
        </p:grpSpPr>
        <p:sp>
          <p:nvSpPr>
            <p:cNvPr id="11" name="Freeform: Shape 10">
              <a:extLst>
                <a:ext uri="{FF2B5EF4-FFF2-40B4-BE49-F238E27FC236}">
                  <a16:creationId xmlns:a16="http://schemas.microsoft.com/office/drawing/2014/main" id="{766E293F-28B8-40F5-A9D6-D34AD0661506}"/>
                </a:ext>
              </a:extLst>
            </p:cNvPr>
            <p:cNvSpPr/>
            <p:nvPr/>
          </p:nvSpPr>
          <p:spPr>
            <a:xfrm>
              <a:off x="4657725" y="1533525"/>
              <a:ext cx="2876550" cy="2871788"/>
            </a:xfrm>
            <a:custGeom>
              <a:avLst/>
              <a:gdLst>
                <a:gd name="connsiteX0" fmla="*/ 319088 w 2876550"/>
                <a:gd name="connsiteY0" fmla="*/ 0 h 2871788"/>
                <a:gd name="connsiteX1" fmla="*/ 2552700 w 2876550"/>
                <a:gd name="connsiteY1" fmla="*/ 4763 h 2871788"/>
                <a:gd name="connsiteX2" fmla="*/ 2871788 w 2876550"/>
                <a:gd name="connsiteY2" fmla="*/ 328613 h 2871788"/>
                <a:gd name="connsiteX3" fmla="*/ 2876550 w 2876550"/>
                <a:gd name="connsiteY3" fmla="*/ 2538413 h 2871788"/>
                <a:gd name="connsiteX4" fmla="*/ 2562225 w 2876550"/>
                <a:gd name="connsiteY4" fmla="*/ 2871788 h 2871788"/>
                <a:gd name="connsiteX5" fmla="*/ 328613 w 2876550"/>
                <a:gd name="connsiteY5" fmla="*/ 2871788 h 2871788"/>
                <a:gd name="connsiteX6" fmla="*/ 0 w 2876550"/>
                <a:gd name="connsiteY6" fmla="*/ 2552700 h 2871788"/>
                <a:gd name="connsiteX7" fmla="*/ 4763 w 2876550"/>
                <a:gd name="connsiteY7" fmla="*/ 328613 h 2871788"/>
                <a:gd name="connsiteX8" fmla="*/ 319088 w 2876550"/>
                <a:gd name="connsiteY8" fmla="*/ 0 h 287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6550" h="2871788">
                  <a:moveTo>
                    <a:pt x="319088" y="0"/>
                  </a:moveTo>
                  <a:lnTo>
                    <a:pt x="2552700" y="4763"/>
                  </a:lnTo>
                  <a:lnTo>
                    <a:pt x="2871788" y="328613"/>
                  </a:lnTo>
                  <a:cubicBezTo>
                    <a:pt x="2873375" y="1065213"/>
                    <a:pt x="2874963" y="1801813"/>
                    <a:pt x="2876550" y="2538413"/>
                  </a:cubicBezTo>
                  <a:lnTo>
                    <a:pt x="2562225" y="2871788"/>
                  </a:lnTo>
                  <a:lnTo>
                    <a:pt x="328613" y="2871788"/>
                  </a:lnTo>
                  <a:lnTo>
                    <a:pt x="0" y="2552700"/>
                  </a:lnTo>
                  <a:cubicBezTo>
                    <a:pt x="1588" y="1811338"/>
                    <a:pt x="3175" y="1069975"/>
                    <a:pt x="4763" y="328613"/>
                  </a:cubicBezTo>
                  <a:lnTo>
                    <a:pt x="319088" y="0"/>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2">
                    <a:lumMod val="75000"/>
                  </a:schemeClr>
                </a:solidFill>
              </a:endParaRPr>
            </a:p>
          </p:txBody>
        </p:sp>
        <p:sp>
          <p:nvSpPr>
            <p:cNvPr id="107" name="Rubrik 1">
              <a:extLst>
                <a:ext uri="{FF2B5EF4-FFF2-40B4-BE49-F238E27FC236}">
                  <a16:creationId xmlns:a16="http://schemas.microsoft.com/office/drawing/2014/main" id="{27740E61-938A-4342-9F34-442081FE8204}"/>
                </a:ext>
              </a:extLst>
            </p:cNvPr>
            <p:cNvSpPr txBox="1">
              <a:spLocks/>
            </p:cNvSpPr>
            <p:nvPr/>
          </p:nvSpPr>
          <p:spPr>
            <a:xfrm>
              <a:off x="4946644" y="4072658"/>
              <a:ext cx="2287013" cy="32503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PROTOCOL”</a:t>
              </a:r>
            </a:p>
          </p:txBody>
        </p:sp>
        <p:sp>
          <p:nvSpPr>
            <p:cNvPr id="110" name="Rubrik 1">
              <a:extLst>
                <a:ext uri="{FF2B5EF4-FFF2-40B4-BE49-F238E27FC236}">
                  <a16:creationId xmlns:a16="http://schemas.microsoft.com/office/drawing/2014/main" id="{19E13C5A-8899-4BE0-83DE-C8F96615D068}"/>
                </a:ext>
              </a:extLst>
            </p:cNvPr>
            <p:cNvSpPr txBox="1">
              <a:spLocks/>
            </p:cNvSpPr>
            <p:nvPr/>
          </p:nvSpPr>
          <p:spPr>
            <a:xfrm>
              <a:off x="4952275" y="1781342"/>
              <a:ext cx="2281382" cy="91633"/>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a:t>
              </a:r>
              <a:r>
                <a:rPr kumimoji="0" lang="en-US" sz="1600" b="1" i="0" strike="noStrike" kern="1200" cap="all" spc="0" normalizeH="0" baseline="0" noProof="0" dirty="0" err="1">
                  <a:ln>
                    <a:noFill/>
                  </a:ln>
                  <a:solidFill>
                    <a:schemeClr val="accent2">
                      <a:lumMod val="75000"/>
                    </a:schemeClr>
                  </a:solidFill>
                  <a:effectLst/>
                  <a:uLnTx/>
                  <a:uFillTx/>
                  <a:latin typeface="Segoe UI"/>
                  <a:ea typeface="+mj-ea"/>
                  <a:cs typeface="+mj-cs"/>
                </a:rPr>
                <a:t>DEvice</a:t>
              </a: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t>
              </a:r>
            </a:p>
          </p:txBody>
        </p:sp>
        <p:pic>
          <p:nvPicPr>
            <p:cNvPr id="112" name="Picture 2" descr="Bildresultat för microservicebus">
              <a:extLst>
                <a:ext uri="{FF2B5EF4-FFF2-40B4-BE49-F238E27FC236}">
                  <a16:creationId xmlns:a16="http://schemas.microsoft.com/office/drawing/2014/main" id="{2E60779E-6CD1-49E8-8B75-108D57B4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328" y="2067182"/>
              <a:ext cx="1743343" cy="1743343"/>
            </a:xfrm>
            <a:prstGeom prst="rect">
              <a:avLst/>
            </a:prstGeom>
            <a:noFill/>
            <a:extLst>
              <a:ext uri="{909E8E84-426E-40DD-AFC4-6F175D3DCCD1}">
                <a14:hiddenFill xmlns:a14="http://schemas.microsoft.com/office/drawing/2010/main">
                  <a:solidFill>
                    <a:srgbClr val="FFFFFF"/>
                  </a:solidFill>
                </a14:hiddenFill>
              </a:ext>
            </a:extLst>
          </p:spPr>
        </p:pic>
        <p:sp>
          <p:nvSpPr>
            <p:cNvPr id="114" name="Rubrik 1">
              <a:extLst>
                <a:ext uri="{FF2B5EF4-FFF2-40B4-BE49-F238E27FC236}">
                  <a16:creationId xmlns:a16="http://schemas.microsoft.com/office/drawing/2014/main" id="{C3DF8A39-47D7-4F74-91AA-CC49BCEDBF83}"/>
                </a:ext>
              </a:extLst>
            </p:cNvPr>
            <p:cNvSpPr txBox="1">
              <a:spLocks/>
            </p:cNvSpPr>
            <p:nvPr/>
          </p:nvSpPr>
          <p:spPr>
            <a:xfrm rot="5400000">
              <a:off x="3576240" y="2852710"/>
              <a:ext cx="2346888" cy="139175"/>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Data Source”</a:t>
              </a:r>
            </a:p>
          </p:txBody>
        </p:sp>
        <p:sp>
          <p:nvSpPr>
            <p:cNvPr id="117" name="Rubrik 1">
              <a:extLst>
                <a:ext uri="{FF2B5EF4-FFF2-40B4-BE49-F238E27FC236}">
                  <a16:creationId xmlns:a16="http://schemas.microsoft.com/office/drawing/2014/main" id="{85D01752-60AA-4022-ADCB-2D1181F606D7}"/>
                </a:ext>
              </a:extLst>
            </p:cNvPr>
            <p:cNvSpPr txBox="1">
              <a:spLocks/>
            </p:cNvSpPr>
            <p:nvPr/>
          </p:nvSpPr>
          <p:spPr>
            <a:xfrm rot="16200000">
              <a:off x="6218975" y="2942718"/>
              <a:ext cx="2448097" cy="12534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IoT platform”</a:t>
              </a:r>
            </a:p>
          </p:txBody>
        </p:sp>
      </p:grpSp>
      <p:pic>
        <p:nvPicPr>
          <p:cNvPr id="120" name="Bildobjekt 14">
            <a:extLst>
              <a:ext uri="{FF2B5EF4-FFF2-40B4-BE49-F238E27FC236}">
                <a16:creationId xmlns:a16="http://schemas.microsoft.com/office/drawing/2014/main" id="{94DF39C5-B515-4026-BE49-FD5F2A905C26}"/>
              </a:ext>
            </a:extLst>
          </p:cNvPr>
          <p:cNvPicPr>
            <a:picLocks noChangeAspect="1"/>
          </p:cNvPicPr>
          <p:nvPr/>
        </p:nvPicPr>
        <p:blipFill>
          <a:blip r:embed="rId4"/>
          <a:stretch>
            <a:fillRect/>
          </a:stretch>
        </p:blipFill>
        <p:spPr>
          <a:xfrm>
            <a:off x="3921533" y="2722207"/>
            <a:ext cx="1374344" cy="1403587"/>
          </a:xfrm>
          <a:prstGeom prst="rect">
            <a:avLst/>
          </a:prstGeom>
        </p:spPr>
      </p:pic>
      <p:sp>
        <p:nvSpPr>
          <p:cNvPr id="121" name="TextBox 33">
            <a:extLst>
              <a:ext uri="{FF2B5EF4-FFF2-40B4-BE49-F238E27FC236}">
                <a16:creationId xmlns:a16="http://schemas.microsoft.com/office/drawing/2014/main" id="{260798AB-83A7-4441-BD9D-C9949CC87DAA}"/>
              </a:ext>
            </a:extLst>
          </p:cNvPr>
          <p:cNvSpPr txBox="1"/>
          <p:nvPr/>
        </p:nvSpPr>
        <p:spPr>
          <a:xfrm>
            <a:off x="3261102" y="603324"/>
            <a:ext cx="3650710" cy="1822037"/>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80000"/>
              </a:lnSpc>
              <a:spcBef>
                <a:spcPts val="0"/>
              </a:spcBef>
              <a:buClrTx/>
              <a:buSzTx/>
              <a:buFontTx/>
              <a:buNone/>
              <a:tabLst/>
              <a:defRPr/>
            </a:pPr>
            <a:r>
              <a:rPr kumimoji="0" lang="en-US" sz="2400" b="1" i="0" u="none" strike="noStrike" kern="0" cap="none" spc="0" normalizeH="0" baseline="0" noProof="0" dirty="0">
                <a:ln>
                  <a:noFill/>
                </a:ln>
                <a:solidFill>
                  <a:schemeClr val="tx2">
                    <a:lumMod val="75000"/>
                    <a:lumOff val="25000"/>
                  </a:schemeClr>
                </a:solidFill>
                <a:effectLst/>
                <a:uLnTx/>
                <a:uFillTx/>
                <a:latin typeface="Segoe UI"/>
                <a:ea typeface="+mn-ea"/>
                <a:cs typeface="+mn-cs"/>
              </a:rPr>
              <a:t>    Challenges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Onboarding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Hub independence</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Updates &amp; Patches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Issue tracking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Monitoring</a:t>
            </a:r>
          </a:p>
        </p:txBody>
      </p:sp>
      <p:cxnSp>
        <p:nvCxnSpPr>
          <p:cNvPr id="140" name="Rak pilkoppling 75">
            <a:extLst>
              <a:ext uri="{FF2B5EF4-FFF2-40B4-BE49-F238E27FC236}">
                <a16:creationId xmlns:a16="http://schemas.microsoft.com/office/drawing/2014/main" id="{E7643F97-6A1C-41F6-A892-C0F67C043EA0}"/>
              </a:ext>
            </a:extLst>
          </p:cNvPr>
          <p:cNvCxnSpPr>
            <a:cxnSpLocks/>
          </p:cNvCxnSpPr>
          <p:nvPr/>
        </p:nvCxnSpPr>
        <p:spPr>
          <a:xfrm>
            <a:off x="5331853" y="3629673"/>
            <a:ext cx="914400" cy="0"/>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43" name="Rak pilkoppling 75">
            <a:extLst>
              <a:ext uri="{FF2B5EF4-FFF2-40B4-BE49-F238E27FC236}">
                <a16:creationId xmlns:a16="http://schemas.microsoft.com/office/drawing/2014/main" id="{20908B5E-D2C5-465B-A2EE-D75099E388D9}"/>
              </a:ext>
            </a:extLst>
          </p:cNvPr>
          <p:cNvCxnSpPr>
            <a:cxnSpLocks/>
          </p:cNvCxnSpPr>
          <p:nvPr/>
        </p:nvCxnSpPr>
        <p:spPr>
          <a:xfrm>
            <a:off x="2994212" y="3603248"/>
            <a:ext cx="893728" cy="26426"/>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grpSp>
        <p:nvGrpSpPr>
          <p:cNvPr id="152" name="Group 49">
            <a:extLst>
              <a:ext uri="{FF2B5EF4-FFF2-40B4-BE49-F238E27FC236}">
                <a16:creationId xmlns:a16="http://schemas.microsoft.com/office/drawing/2014/main" id="{938C5642-2FFD-4969-8734-4E4ED8864B8B}"/>
              </a:ext>
            </a:extLst>
          </p:cNvPr>
          <p:cNvGrpSpPr/>
          <p:nvPr/>
        </p:nvGrpSpPr>
        <p:grpSpPr>
          <a:xfrm>
            <a:off x="6565426" y="2210729"/>
            <a:ext cx="2459930" cy="2459929"/>
            <a:chOff x="4113771" y="1033079"/>
            <a:chExt cx="3813242" cy="3813242"/>
          </a:xfrm>
        </p:grpSpPr>
        <p:pic>
          <p:nvPicPr>
            <p:cNvPr id="154" name="Picture 8" descr="Bildresultat för microsoft cloud one drive">
              <a:extLst>
                <a:ext uri="{FF2B5EF4-FFF2-40B4-BE49-F238E27FC236}">
                  <a16:creationId xmlns:a16="http://schemas.microsoft.com/office/drawing/2014/main" id="{9B1C54D7-870D-4942-9338-5AAA16F5C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771" y="1033079"/>
              <a:ext cx="3813242" cy="381324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55">
              <a:extLst>
                <a:ext uri="{FF2B5EF4-FFF2-40B4-BE49-F238E27FC236}">
                  <a16:creationId xmlns:a16="http://schemas.microsoft.com/office/drawing/2014/main" id="{9AF05AB0-81A4-411E-B99D-4149773294EF}"/>
                </a:ext>
              </a:extLst>
            </p:cNvPr>
            <p:cNvPicPr>
              <a:picLocks noChangeAspect="1"/>
            </p:cNvPicPr>
            <p:nvPr/>
          </p:nvPicPr>
          <p:blipFill>
            <a:blip r:embed="rId6"/>
            <a:stretch>
              <a:fillRect/>
            </a:stretch>
          </p:blipFill>
          <p:spPr>
            <a:xfrm>
              <a:off x="5494792" y="3034285"/>
              <a:ext cx="621753" cy="621753"/>
            </a:xfrm>
            <a:prstGeom prst="rect">
              <a:avLst/>
            </a:prstGeom>
          </p:spPr>
        </p:pic>
        <p:pic>
          <p:nvPicPr>
            <p:cNvPr id="156" name="Picture 57">
              <a:extLst>
                <a:ext uri="{FF2B5EF4-FFF2-40B4-BE49-F238E27FC236}">
                  <a16:creationId xmlns:a16="http://schemas.microsoft.com/office/drawing/2014/main" id="{12804536-2C67-47D1-BDC9-6A9461D69387}"/>
                </a:ext>
              </a:extLst>
            </p:cNvPr>
            <p:cNvPicPr>
              <a:picLocks noChangeAspect="1"/>
            </p:cNvPicPr>
            <p:nvPr/>
          </p:nvPicPr>
          <p:blipFill>
            <a:blip r:embed="rId7"/>
            <a:stretch>
              <a:fillRect/>
            </a:stretch>
          </p:blipFill>
          <p:spPr>
            <a:xfrm>
              <a:off x="6232767" y="3034285"/>
              <a:ext cx="831871" cy="642502"/>
            </a:xfrm>
            <a:prstGeom prst="rect">
              <a:avLst/>
            </a:prstGeom>
          </p:spPr>
        </p:pic>
      </p:grpSp>
      <p:grpSp>
        <p:nvGrpSpPr>
          <p:cNvPr id="30" name="Group 29">
            <a:extLst>
              <a:ext uri="{FF2B5EF4-FFF2-40B4-BE49-F238E27FC236}">
                <a16:creationId xmlns:a16="http://schemas.microsoft.com/office/drawing/2014/main" id="{ECDE4DDC-23E3-4689-9F6B-A692114C96AC}"/>
              </a:ext>
            </a:extLst>
          </p:cNvPr>
          <p:cNvGrpSpPr/>
          <p:nvPr/>
        </p:nvGrpSpPr>
        <p:grpSpPr>
          <a:xfrm>
            <a:off x="6756927" y="4941036"/>
            <a:ext cx="2091797" cy="1199189"/>
            <a:chOff x="6756927" y="4941036"/>
            <a:chExt cx="2091797" cy="1199189"/>
          </a:xfrm>
        </p:grpSpPr>
        <p:sp>
          <p:nvSpPr>
            <p:cNvPr id="123" name="Left Brace 34">
              <a:extLst>
                <a:ext uri="{FF2B5EF4-FFF2-40B4-BE49-F238E27FC236}">
                  <a16:creationId xmlns:a16="http://schemas.microsoft.com/office/drawing/2014/main" id="{0092E0FF-690A-4480-90CA-E27E3EF249DB}"/>
                </a:ext>
              </a:extLst>
            </p:cNvPr>
            <p:cNvSpPr/>
            <p:nvPr/>
          </p:nvSpPr>
          <p:spPr>
            <a:xfrm rot="5400000">
              <a:off x="7562536" y="4135427"/>
              <a:ext cx="480580" cy="2091797"/>
            </a:xfrm>
            <a:prstGeom prst="leftBrace">
              <a:avLst>
                <a:gd name="adj1" fmla="val 8333"/>
                <a:gd name="adj2" fmla="val 50090"/>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8" name="Bildobjekt 62" descr="Image result for weather services icon png">
              <a:extLst>
                <a:ext uri="{FF2B5EF4-FFF2-40B4-BE49-F238E27FC236}">
                  <a16:creationId xmlns:a16="http://schemas.microsoft.com/office/drawing/2014/main" id="{CAB90086-D12D-4803-A8B2-441C7BAA241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963960" y="5411755"/>
              <a:ext cx="628972" cy="683234"/>
            </a:xfrm>
            <a:prstGeom prst="rect">
              <a:avLst/>
            </a:prstGeom>
            <a:noFill/>
            <a:ln>
              <a:noFill/>
            </a:ln>
          </p:spPr>
        </p:pic>
        <p:pic>
          <p:nvPicPr>
            <p:cNvPr id="171" name="Picture 24" descr="Bildresultat för price icon png">
              <a:extLst>
                <a:ext uri="{FF2B5EF4-FFF2-40B4-BE49-F238E27FC236}">
                  <a16:creationId xmlns:a16="http://schemas.microsoft.com/office/drawing/2014/main" id="{5ADF65E3-60E0-4A7F-B8D0-ACC34EA6AB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485" y="5393405"/>
              <a:ext cx="746820" cy="746820"/>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Left Brace 34">
            <a:extLst>
              <a:ext uri="{FF2B5EF4-FFF2-40B4-BE49-F238E27FC236}">
                <a16:creationId xmlns:a16="http://schemas.microsoft.com/office/drawing/2014/main" id="{A0A2A1C6-FD40-4635-8652-05F2AB60B890}"/>
              </a:ext>
            </a:extLst>
          </p:cNvPr>
          <p:cNvSpPr/>
          <p:nvPr/>
        </p:nvSpPr>
        <p:spPr>
          <a:xfrm rot="10800000">
            <a:off x="2022720" y="1303105"/>
            <a:ext cx="329643" cy="4488298"/>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166" name="Picture 14" descr="Bildresultat för Wind turbine icon png">
            <a:extLst>
              <a:ext uri="{FF2B5EF4-FFF2-40B4-BE49-F238E27FC236}">
                <a16:creationId xmlns:a16="http://schemas.microsoft.com/office/drawing/2014/main" id="{6345A6E5-15B4-4F93-A0A0-225882ADB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550" y="4261006"/>
            <a:ext cx="694086" cy="69408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 descr="Bildresultat för charging station icon png">
            <a:extLst>
              <a:ext uri="{FF2B5EF4-FFF2-40B4-BE49-F238E27FC236}">
                <a16:creationId xmlns:a16="http://schemas.microsoft.com/office/drawing/2014/main" id="{CC1A303D-0AC0-4BB6-AECB-D7E5734D11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9981" y="5046629"/>
            <a:ext cx="637090" cy="63709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8" descr="Relaterad bild">
            <a:extLst>
              <a:ext uri="{FF2B5EF4-FFF2-40B4-BE49-F238E27FC236}">
                <a16:creationId xmlns:a16="http://schemas.microsoft.com/office/drawing/2014/main" id="{FEE5A8F1-785E-4A81-8409-6CB479BB3E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2108" y="1514343"/>
            <a:ext cx="601399" cy="462795"/>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0" descr="Bildresultat för illumination icon png">
            <a:extLst>
              <a:ext uri="{FF2B5EF4-FFF2-40B4-BE49-F238E27FC236}">
                <a16:creationId xmlns:a16="http://schemas.microsoft.com/office/drawing/2014/main" id="{3ABF56DC-224E-4E1D-9FEF-FA69F61C0E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5262" y="2046016"/>
            <a:ext cx="769707" cy="76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5811573-AC51-4903-8E05-4C4DF9D199C2}"/>
              </a:ext>
            </a:extLst>
          </p:cNvPr>
          <p:cNvPicPr>
            <a:picLocks noChangeAspect="1"/>
          </p:cNvPicPr>
          <p:nvPr/>
        </p:nvPicPr>
        <p:blipFill>
          <a:blip r:embed="rId14"/>
          <a:stretch>
            <a:fillRect/>
          </a:stretch>
        </p:blipFill>
        <p:spPr>
          <a:xfrm>
            <a:off x="1268808" y="2884601"/>
            <a:ext cx="562614" cy="479829"/>
          </a:xfrm>
          <a:prstGeom prst="rect">
            <a:avLst/>
          </a:prstGeom>
        </p:spPr>
      </p:pic>
      <p:pic>
        <p:nvPicPr>
          <p:cNvPr id="17" name="Picture 16">
            <a:extLst>
              <a:ext uri="{FF2B5EF4-FFF2-40B4-BE49-F238E27FC236}">
                <a16:creationId xmlns:a16="http://schemas.microsoft.com/office/drawing/2014/main" id="{CEFB99BF-0944-4971-B589-6FFB8F46D7D3}"/>
              </a:ext>
            </a:extLst>
          </p:cNvPr>
          <p:cNvPicPr>
            <a:picLocks noChangeAspect="1"/>
          </p:cNvPicPr>
          <p:nvPr/>
        </p:nvPicPr>
        <p:blipFill>
          <a:blip r:embed="rId15"/>
          <a:stretch>
            <a:fillRect/>
          </a:stretch>
        </p:blipFill>
        <p:spPr>
          <a:xfrm>
            <a:off x="1231436" y="3603248"/>
            <a:ext cx="582237" cy="497813"/>
          </a:xfrm>
          <a:prstGeom prst="rect">
            <a:avLst/>
          </a:prstGeom>
        </p:spPr>
      </p:pic>
      <p:grpSp>
        <p:nvGrpSpPr>
          <p:cNvPr id="21" name="Group 20">
            <a:extLst>
              <a:ext uri="{FF2B5EF4-FFF2-40B4-BE49-F238E27FC236}">
                <a16:creationId xmlns:a16="http://schemas.microsoft.com/office/drawing/2014/main" id="{3608D2A5-116D-4321-9C75-12BFD948D002}"/>
              </a:ext>
            </a:extLst>
          </p:cNvPr>
          <p:cNvGrpSpPr/>
          <p:nvPr/>
        </p:nvGrpSpPr>
        <p:grpSpPr>
          <a:xfrm>
            <a:off x="9528389" y="1398493"/>
            <a:ext cx="2591590" cy="4310407"/>
            <a:chOff x="9528389" y="1398493"/>
            <a:chExt cx="2591590" cy="4310407"/>
          </a:xfrm>
        </p:grpSpPr>
        <p:sp>
          <p:nvSpPr>
            <p:cNvPr id="128" name="TextBox 50">
              <a:extLst>
                <a:ext uri="{FF2B5EF4-FFF2-40B4-BE49-F238E27FC236}">
                  <a16:creationId xmlns:a16="http://schemas.microsoft.com/office/drawing/2014/main" id="{E52F765B-692B-4C0F-9189-6229BC70D0BF}"/>
                </a:ext>
              </a:extLst>
            </p:cNvPr>
            <p:cNvSpPr txBox="1"/>
            <p:nvPr/>
          </p:nvSpPr>
          <p:spPr>
            <a:xfrm>
              <a:off x="10792371" y="3464752"/>
              <a:ext cx="1327608"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Monitoring</a:t>
              </a:r>
            </a:p>
          </p:txBody>
        </p:sp>
        <p:sp>
          <p:nvSpPr>
            <p:cNvPr id="129" name="TextBox 50">
              <a:extLst>
                <a:ext uri="{FF2B5EF4-FFF2-40B4-BE49-F238E27FC236}">
                  <a16:creationId xmlns:a16="http://schemas.microsoft.com/office/drawing/2014/main" id="{61791761-DE47-4074-AD77-1C05A7003DB4}"/>
                </a:ext>
              </a:extLst>
            </p:cNvPr>
            <p:cNvSpPr txBox="1"/>
            <p:nvPr/>
          </p:nvSpPr>
          <p:spPr>
            <a:xfrm>
              <a:off x="10792371" y="4408570"/>
              <a:ext cx="1114408"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Machine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Learning</a:t>
              </a:r>
            </a:p>
          </p:txBody>
        </p:sp>
        <p:pic>
          <p:nvPicPr>
            <p:cNvPr id="132" name="Picture 131">
              <a:extLst>
                <a:ext uri="{FF2B5EF4-FFF2-40B4-BE49-F238E27FC236}">
                  <a16:creationId xmlns:a16="http://schemas.microsoft.com/office/drawing/2014/main" id="{D1E7D26C-D480-4570-8820-05482394B0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54594" y="1501273"/>
              <a:ext cx="682072" cy="682072"/>
            </a:xfrm>
            <a:prstGeom prst="rect">
              <a:avLst/>
            </a:prstGeom>
          </p:spPr>
        </p:pic>
        <p:pic>
          <p:nvPicPr>
            <p:cNvPr id="133" name="Picture 132">
              <a:extLst>
                <a:ext uri="{FF2B5EF4-FFF2-40B4-BE49-F238E27FC236}">
                  <a16:creationId xmlns:a16="http://schemas.microsoft.com/office/drawing/2014/main" id="{33DEE16D-581A-4406-BE2E-C30BFB4D80AD}"/>
                </a:ext>
              </a:extLst>
            </p:cNvPr>
            <p:cNvPicPr>
              <a:picLocks noChangeAspect="1"/>
            </p:cNvPicPr>
            <p:nvPr/>
          </p:nvPicPr>
          <p:blipFill>
            <a:blip r:embed="rId17"/>
            <a:stretch>
              <a:fillRect/>
            </a:stretch>
          </p:blipFill>
          <p:spPr>
            <a:xfrm>
              <a:off x="10053738" y="4266279"/>
              <a:ext cx="683784" cy="683784"/>
            </a:xfrm>
            <a:prstGeom prst="rect">
              <a:avLst/>
            </a:prstGeom>
          </p:spPr>
        </p:pic>
        <p:pic>
          <p:nvPicPr>
            <p:cNvPr id="134" name="Picture 133">
              <a:extLst>
                <a:ext uri="{FF2B5EF4-FFF2-40B4-BE49-F238E27FC236}">
                  <a16:creationId xmlns:a16="http://schemas.microsoft.com/office/drawing/2014/main" id="{AE50C5E4-3B94-4A9D-9B40-C348B7EDC923}"/>
                </a:ext>
              </a:extLst>
            </p:cNvPr>
            <p:cNvPicPr>
              <a:picLocks noChangeAspect="1"/>
            </p:cNvPicPr>
            <p:nvPr/>
          </p:nvPicPr>
          <p:blipFill>
            <a:blip r:embed="rId18"/>
            <a:stretch>
              <a:fillRect/>
            </a:stretch>
          </p:blipFill>
          <p:spPr>
            <a:xfrm>
              <a:off x="10059957" y="2353025"/>
              <a:ext cx="671347" cy="671345"/>
            </a:xfrm>
            <a:prstGeom prst="rect">
              <a:avLst/>
            </a:prstGeom>
          </p:spPr>
        </p:pic>
        <p:pic>
          <p:nvPicPr>
            <p:cNvPr id="135" name="Picture 134">
              <a:extLst>
                <a:ext uri="{FF2B5EF4-FFF2-40B4-BE49-F238E27FC236}">
                  <a16:creationId xmlns:a16="http://schemas.microsoft.com/office/drawing/2014/main" id="{E48DF4FD-D2F2-47C6-8D68-690242045A3F}"/>
                </a:ext>
              </a:extLst>
            </p:cNvPr>
            <p:cNvPicPr>
              <a:picLocks noChangeAspect="1"/>
            </p:cNvPicPr>
            <p:nvPr/>
          </p:nvPicPr>
          <p:blipFill>
            <a:blip r:embed="rId19"/>
            <a:stretch>
              <a:fillRect/>
            </a:stretch>
          </p:blipFill>
          <p:spPr>
            <a:xfrm>
              <a:off x="9944355" y="3194050"/>
              <a:ext cx="902549" cy="902549"/>
            </a:xfrm>
            <a:prstGeom prst="rect">
              <a:avLst/>
            </a:prstGeom>
          </p:spPr>
        </p:pic>
        <p:sp>
          <p:nvSpPr>
            <p:cNvPr id="136" name="TextBox 50">
              <a:extLst>
                <a:ext uri="{FF2B5EF4-FFF2-40B4-BE49-F238E27FC236}">
                  <a16:creationId xmlns:a16="http://schemas.microsoft.com/office/drawing/2014/main" id="{431DFEA4-AD6C-4269-8162-8F43F3535D06}"/>
                </a:ext>
              </a:extLst>
            </p:cNvPr>
            <p:cNvSpPr txBox="1"/>
            <p:nvPr/>
          </p:nvSpPr>
          <p:spPr>
            <a:xfrm>
              <a:off x="10793074" y="1642254"/>
              <a:ext cx="97013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Reports</a:t>
              </a:r>
            </a:p>
          </p:txBody>
        </p:sp>
        <p:sp>
          <p:nvSpPr>
            <p:cNvPr id="137" name="TextBox 50">
              <a:extLst>
                <a:ext uri="{FF2B5EF4-FFF2-40B4-BE49-F238E27FC236}">
                  <a16:creationId xmlns:a16="http://schemas.microsoft.com/office/drawing/2014/main" id="{299133F5-D9A6-42C9-BF38-E634364A212D}"/>
                </a:ext>
              </a:extLst>
            </p:cNvPr>
            <p:cNvSpPr txBox="1"/>
            <p:nvPr/>
          </p:nvSpPr>
          <p:spPr>
            <a:xfrm>
              <a:off x="10793074" y="2586073"/>
              <a:ext cx="704039"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Apps</a:t>
              </a:r>
            </a:p>
          </p:txBody>
        </p:sp>
        <p:pic>
          <p:nvPicPr>
            <p:cNvPr id="127" name="Bildobjekt 6">
              <a:extLst>
                <a:ext uri="{FF2B5EF4-FFF2-40B4-BE49-F238E27FC236}">
                  <a16:creationId xmlns:a16="http://schemas.microsoft.com/office/drawing/2014/main" id="{FDCE6604-FF0C-46DE-BEC7-41D5FD6D3D91}"/>
                </a:ext>
              </a:extLst>
            </p:cNvPr>
            <p:cNvPicPr>
              <a:picLocks noChangeAspect="1"/>
            </p:cNvPicPr>
            <p:nvPr/>
          </p:nvPicPr>
          <p:blipFill>
            <a:blip r:embed="rId20"/>
            <a:stretch>
              <a:fillRect/>
            </a:stretch>
          </p:blipFill>
          <p:spPr>
            <a:xfrm>
              <a:off x="10137288" y="5214905"/>
              <a:ext cx="523825" cy="493560"/>
            </a:xfrm>
            <a:prstGeom prst="rect">
              <a:avLst/>
            </a:prstGeom>
          </p:spPr>
        </p:pic>
        <p:sp>
          <p:nvSpPr>
            <p:cNvPr id="197" name="Left Brace 34">
              <a:extLst>
                <a:ext uri="{FF2B5EF4-FFF2-40B4-BE49-F238E27FC236}">
                  <a16:creationId xmlns:a16="http://schemas.microsoft.com/office/drawing/2014/main" id="{9EED425A-0CE4-49D9-9A55-95B7BFC5F7C0}"/>
                </a:ext>
              </a:extLst>
            </p:cNvPr>
            <p:cNvSpPr/>
            <p:nvPr/>
          </p:nvSpPr>
          <p:spPr>
            <a:xfrm rot="10800000" flipH="1">
              <a:off x="9528389" y="1398493"/>
              <a:ext cx="329643" cy="4310407"/>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sp>
          <p:nvSpPr>
            <p:cNvPr id="198" name="TextBox 50">
              <a:extLst>
                <a:ext uri="{FF2B5EF4-FFF2-40B4-BE49-F238E27FC236}">
                  <a16:creationId xmlns:a16="http://schemas.microsoft.com/office/drawing/2014/main" id="{93530112-67AD-4253-BE3A-33EF890DE2B6}"/>
                </a:ext>
              </a:extLst>
            </p:cNvPr>
            <p:cNvSpPr txBox="1"/>
            <p:nvPr/>
          </p:nvSpPr>
          <p:spPr>
            <a:xfrm>
              <a:off x="10846904" y="5260055"/>
              <a:ext cx="60144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LOB</a:t>
              </a:r>
            </a:p>
          </p:txBody>
        </p:sp>
      </p:grpSp>
      <p:grpSp>
        <p:nvGrpSpPr>
          <p:cNvPr id="29" name="Group 28">
            <a:extLst>
              <a:ext uri="{FF2B5EF4-FFF2-40B4-BE49-F238E27FC236}">
                <a16:creationId xmlns:a16="http://schemas.microsoft.com/office/drawing/2014/main" id="{E783611A-6798-4C0C-AC8F-9C802C7344B1}"/>
              </a:ext>
            </a:extLst>
          </p:cNvPr>
          <p:cNvGrpSpPr/>
          <p:nvPr/>
        </p:nvGrpSpPr>
        <p:grpSpPr>
          <a:xfrm>
            <a:off x="2844452" y="4937365"/>
            <a:ext cx="3342987" cy="1232566"/>
            <a:chOff x="2844452" y="4937365"/>
            <a:chExt cx="3342987" cy="1232566"/>
          </a:xfrm>
        </p:grpSpPr>
        <p:sp>
          <p:nvSpPr>
            <p:cNvPr id="160" name="Left Brace 34">
              <a:extLst>
                <a:ext uri="{FF2B5EF4-FFF2-40B4-BE49-F238E27FC236}">
                  <a16:creationId xmlns:a16="http://schemas.microsoft.com/office/drawing/2014/main" id="{DFCFBAB7-61AE-41F7-A5F4-5AEE9E2FDC83}"/>
                </a:ext>
              </a:extLst>
            </p:cNvPr>
            <p:cNvSpPr/>
            <p:nvPr/>
          </p:nvSpPr>
          <p:spPr>
            <a:xfrm rot="5400000">
              <a:off x="4305448" y="3476369"/>
              <a:ext cx="420996" cy="3342987"/>
            </a:xfrm>
            <a:prstGeom prst="leftBrace">
              <a:avLst>
                <a:gd name="adj1" fmla="val 8333"/>
                <a:gd name="adj2" fmla="val 49469"/>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DC245A47-1247-475E-9F5B-4BE8AFC41296}"/>
                </a:ext>
              </a:extLst>
            </p:cNvPr>
            <p:cNvPicPr>
              <a:picLocks noChangeAspect="1"/>
            </p:cNvPicPr>
            <p:nvPr/>
          </p:nvPicPr>
          <p:blipFill>
            <a:blip r:embed="rId21"/>
            <a:stretch>
              <a:fillRect/>
            </a:stretch>
          </p:blipFill>
          <p:spPr>
            <a:xfrm>
              <a:off x="3014354" y="5358361"/>
              <a:ext cx="486066" cy="484330"/>
            </a:xfrm>
            <a:prstGeom prst="rect">
              <a:avLst/>
            </a:prstGeom>
          </p:spPr>
        </p:pic>
        <p:pic>
          <p:nvPicPr>
            <p:cNvPr id="24" name="Picture 23">
              <a:extLst>
                <a:ext uri="{FF2B5EF4-FFF2-40B4-BE49-F238E27FC236}">
                  <a16:creationId xmlns:a16="http://schemas.microsoft.com/office/drawing/2014/main" id="{C58F3F33-54A4-4D6C-B2E9-899AA3B5D67B}"/>
                </a:ext>
              </a:extLst>
            </p:cNvPr>
            <p:cNvPicPr>
              <a:picLocks noChangeAspect="1"/>
            </p:cNvPicPr>
            <p:nvPr/>
          </p:nvPicPr>
          <p:blipFill>
            <a:blip r:embed="rId22"/>
            <a:stretch>
              <a:fillRect/>
            </a:stretch>
          </p:blipFill>
          <p:spPr>
            <a:xfrm rot="16200000">
              <a:off x="3838098" y="5308584"/>
              <a:ext cx="420997" cy="592059"/>
            </a:xfrm>
            <a:prstGeom prst="rect">
              <a:avLst/>
            </a:prstGeom>
          </p:spPr>
        </p:pic>
        <p:pic>
          <p:nvPicPr>
            <p:cNvPr id="25" name="Picture 24">
              <a:extLst>
                <a:ext uri="{FF2B5EF4-FFF2-40B4-BE49-F238E27FC236}">
                  <a16:creationId xmlns:a16="http://schemas.microsoft.com/office/drawing/2014/main" id="{839DFE84-2E2E-4F7C-A167-9F8754A8FF82}"/>
                </a:ext>
              </a:extLst>
            </p:cNvPr>
            <p:cNvPicPr>
              <a:picLocks noChangeAspect="1"/>
            </p:cNvPicPr>
            <p:nvPr/>
          </p:nvPicPr>
          <p:blipFill>
            <a:blip r:embed="rId23"/>
            <a:stretch>
              <a:fillRect/>
            </a:stretch>
          </p:blipFill>
          <p:spPr>
            <a:xfrm>
              <a:off x="4546551" y="5341195"/>
              <a:ext cx="568361" cy="509671"/>
            </a:xfrm>
            <a:prstGeom prst="rect">
              <a:avLst/>
            </a:prstGeom>
          </p:spPr>
        </p:pic>
        <p:pic>
          <p:nvPicPr>
            <p:cNvPr id="26" name="Picture 25">
              <a:extLst>
                <a:ext uri="{FF2B5EF4-FFF2-40B4-BE49-F238E27FC236}">
                  <a16:creationId xmlns:a16="http://schemas.microsoft.com/office/drawing/2014/main" id="{2705B6FC-C2DC-4462-910A-BEAAE3BC0ED1}"/>
                </a:ext>
              </a:extLst>
            </p:cNvPr>
            <p:cNvPicPr>
              <a:picLocks noChangeAspect="1"/>
            </p:cNvPicPr>
            <p:nvPr/>
          </p:nvPicPr>
          <p:blipFill>
            <a:blip r:embed="rId24"/>
            <a:stretch>
              <a:fillRect/>
            </a:stretch>
          </p:blipFill>
          <p:spPr>
            <a:xfrm rot="5400000">
              <a:off x="5468223" y="5181850"/>
              <a:ext cx="493146" cy="811836"/>
            </a:xfrm>
            <a:prstGeom prst="rect">
              <a:avLst/>
            </a:prstGeom>
          </p:spPr>
        </p:pic>
        <p:sp>
          <p:nvSpPr>
            <p:cNvPr id="27" name="TextBox 26">
              <a:extLst>
                <a:ext uri="{FF2B5EF4-FFF2-40B4-BE49-F238E27FC236}">
                  <a16:creationId xmlns:a16="http://schemas.microsoft.com/office/drawing/2014/main" id="{CF33F825-D0FF-4F71-819B-39961286B65C}"/>
                </a:ext>
              </a:extLst>
            </p:cNvPr>
            <p:cNvSpPr txBox="1"/>
            <p:nvPr/>
          </p:nvSpPr>
          <p:spPr>
            <a:xfrm>
              <a:off x="2844453" y="5874120"/>
              <a:ext cx="745717" cy="276999"/>
            </a:xfrm>
            <a:prstGeom prst="rect">
              <a:avLst/>
            </a:prstGeom>
            <a:noFill/>
          </p:spPr>
          <p:txBody>
            <a:bodyPr wrap="none" rtlCol="0">
              <a:spAutoFit/>
            </a:bodyPr>
            <a:lstStyle/>
            <a:p>
              <a:r>
                <a:rPr lang="sv-SE" sz="1200" kern="0" dirty="0" err="1">
                  <a:solidFill>
                    <a:sysClr val="windowText" lastClr="000000"/>
                  </a:solidFill>
                  <a:latin typeface="Segoe UI"/>
                </a:rPr>
                <a:t>Modbus</a:t>
              </a:r>
              <a:endParaRPr lang="en-US" sz="1200" kern="0" dirty="0">
                <a:solidFill>
                  <a:sysClr val="windowText" lastClr="000000"/>
                </a:solidFill>
                <a:latin typeface="Segoe UI"/>
              </a:endParaRPr>
            </a:p>
          </p:txBody>
        </p:sp>
        <p:sp>
          <p:nvSpPr>
            <p:cNvPr id="199" name="TextBox 198">
              <a:extLst>
                <a:ext uri="{FF2B5EF4-FFF2-40B4-BE49-F238E27FC236}">
                  <a16:creationId xmlns:a16="http://schemas.microsoft.com/office/drawing/2014/main" id="{9AD1E990-5879-4A00-8813-D00DBF5A73F0}"/>
                </a:ext>
              </a:extLst>
            </p:cNvPr>
            <p:cNvSpPr txBox="1"/>
            <p:nvPr/>
          </p:nvSpPr>
          <p:spPr>
            <a:xfrm>
              <a:off x="3752567" y="5892932"/>
              <a:ext cx="538930" cy="276999"/>
            </a:xfrm>
            <a:prstGeom prst="rect">
              <a:avLst/>
            </a:prstGeom>
            <a:noFill/>
          </p:spPr>
          <p:txBody>
            <a:bodyPr wrap="none" rtlCol="0">
              <a:spAutoFit/>
            </a:bodyPr>
            <a:lstStyle/>
            <a:p>
              <a:r>
                <a:rPr lang="sv-SE" sz="1200" kern="0" dirty="0">
                  <a:solidFill>
                    <a:sysClr val="windowText" lastClr="000000"/>
                  </a:solidFill>
                  <a:latin typeface="Segoe UI"/>
                </a:rPr>
                <a:t>Wi-Fi</a:t>
              </a:r>
              <a:endParaRPr lang="en-US" sz="1200" kern="0" dirty="0">
                <a:solidFill>
                  <a:sysClr val="windowText" lastClr="000000"/>
                </a:solidFill>
                <a:latin typeface="Segoe UI"/>
              </a:endParaRPr>
            </a:p>
          </p:txBody>
        </p:sp>
        <p:sp>
          <p:nvSpPr>
            <p:cNvPr id="200" name="TextBox 199">
              <a:extLst>
                <a:ext uri="{FF2B5EF4-FFF2-40B4-BE49-F238E27FC236}">
                  <a16:creationId xmlns:a16="http://schemas.microsoft.com/office/drawing/2014/main" id="{1A711A52-BD9C-47A0-97EF-8837E193DBB8}"/>
                </a:ext>
              </a:extLst>
            </p:cNvPr>
            <p:cNvSpPr txBox="1"/>
            <p:nvPr/>
          </p:nvSpPr>
          <p:spPr>
            <a:xfrm>
              <a:off x="4569969" y="5878439"/>
              <a:ext cx="516488" cy="276999"/>
            </a:xfrm>
            <a:prstGeom prst="rect">
              <a:avLst/>
            </a:prstGeom>
            <a:noFill/>
          </p:spPr>
          <p:txBody>
            <a:bodyPr wrap="none" rtlCol="0">
              <a:spAutoFit/>
            </a:bodyPr>
            <a:lstStyle/>
            <a:p>
              <a:r>
                <a:rPr lang="sv-SE" sz="1200" kern="0" dirty="0">
                  <a:solidFill>
                    <a:sysClr val="windowText" lastClr="000000"/>
                  </a:solidFill>
                  <a:latin typeface="Segoe UI"/>
                </a:rPr>
                <a:t>LoRa</a:t>
              </a:r>
              <a:endParaRPr lang="en-US" sz="1200" kern="0" dirty="0">
                <a:solidFill>
                  <a:sysClr val="windowText" lastClr="000000"/>
                </a:solidFill>
                <a:latin typeface="Segoe UI"/>
              </a:endParaRPr>
            </a:p>
          </p:txBody>
        </p:sp>
        <p:sp>
          <p:nvSpPr>
            <p:cNvPr id="201" name="TextBox 200">
              <a:extLst>
                <a:ext uri="{FF2B5EF4-FFF2-40B4-BE49-F238E27FC236}">
                  <a16:creationId xmlns:a16="http://schemas.microsoft.com/office/drawing/2014/main" id="{26B2FB84-4557-4AFC-AE0A-8B44E18DE2B7}"/>
                </a:ext>
              </a:extLst>
            </p:cNvPr>
            <p:cNvSpPr txBox="1"/>
            <p:nvPr/>
          </p:nvSpPr>
          <p:spPr>
            <a:xfrm>
              <a:off x="5411702" y="5881376"/>
              <a:ext cx="551754" cy="276999"/>
            </a:xfrm>
            <a:prstGeom prst="rect">
              <a:avLst/>
            </a:prstGeom>
            <a:noFill/>
          </p:spPr>
          <p:txBody>
            <a:bodyPr wrap="none" rtlCol="0">
              <a:spAutoFit/>
            </a:bodyPr>
            <a:lstStyle/>
            <a:p>
              <a:r>
                <a:rPr lang="sv-SE" sz="1200" kern="0" dirty="0" err="1">
                  <a:solidFill>
                    <a:sysClr val="windowText" lastClr="000000"/>
                  </a:solidFill>
                  <a:latin typeface="Segoe UI"/>
                </a:rPr>
                <a:t>Serial</a:t>
              </a:r>
              <a:endParaRPr lang="en-US" sz="1200" kern="0" dirty="0">
                <a:solidFill>
                  <a:sysClr val="windowText" lastClr="000000"/>
                </a:solidFill>
                <a:latin typeface="Segoe UI"/>
              </a:endParaRPr>
            </a:p>
          </p:txBody>
        </p:sp>
      </p:grpSp>
      <p:sp>
        <p:nvSpPr>
          <p:cNvPr id="202" name="Rubrik 1">
            <a:extLst>
              <a:ext uri="{FF2B5EF4-FFF2-40B4-BE49-F238E27FC236}">
                <a16:creationId xmlns:a16="http://schemas.microsoft.com/office/drawing/2014/main" id="{A19EA8AC-0412-402A-B398-41CD3D14E137}"/>
              </a:ext>
            </a:extLst>
          </p:cNvPr>
          <p:cNvSpPr txBox="1">
            <a:spLocks/>
          </p:cNvSpPr>
          <p:nvPr/>
        </p:nvSpPr>
        <p:spPr>
          <a:xfrm rot="5400000">
            <a:off x="-774745" y="3017650"/>
            <a:ext cx="4512007" cy="1082919"/>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3" name="Rubrik 1">
            <a:extLst>
              <a:ext uri="{FF2B5EF4-FFF2-40B4-BE49-F238E27FC236}">
                <a16:creationId xmlns:a16="http://schemas.microsoft.com/office/drawing/2014/main" id="{8DDB14B0-042D-4E84-8CC3-0385666E117C}"/>
              </a:ext>
            </a:extLst>
          </p:cNvPr>
          <p:cNvSpPr txBox="1">
            <a:spLocks/>
          </p:cNvSpPr>
          <p:nvPr/>
        </p:nvSpPr>
        <p:spPr>
          <a:xfrm rot="5400000">
            <a:off x="8889552" y="2453295"/>
            <a:ext cx="4285226" cy="2175623"/>
          </a:xfrm>
          <a:prstGeom prst="rect">
            <a:avLst/>
          </a:prstGeom>
          <a:solidFill>
            <a:schemeClr val="bg1">
              <a:alpha val="97000"/>
            </a:schemeClr>
          </a:solidFill>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Value</a:t>
            </a:r>
          </a:p>
        </p:txBody>
      </p:sp>
      <p:sp>
        <p:nvSpPr>
          <p:cNvPr id="204" name="Rubrik 1">
            <a:extLst>
              <a:ext uri="{FF2B5EF4-FFF2-40B4-BE49-F238E27FC236}">
                <a16:creationId xmlns:a16="http://schemas.microsoft.com/office/drawing/2014/main" id="{F915BD47-8FBD-4B9A-B285-DC34E6862D2B}"/>
              </a:ext>
            </a:extLst>
          </p:cNvPr>
          <p:cNvSpPr txBox="1">
            <a:spLocks/>
          </p:cNvSpPr>
          <p:nvPr/>
        </p:nvSpPr>
        <p:spPr>
          <a:xfrm>
            <a:off x="6870499" y="5282658"/>
            <a:ext cx="1877322"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5" name="Rubrik 1">
            <a:extLst>
              <a:ext uri="{FF2B5EF4-FFF2-40B4-BE49-F238E27FC236}">
                <a16:creationId xmlns:a16="http://schemas.microsoft.com/office/drawing/2014/main" id="{59F037F3-5E96-48B8-96F3-F1194DAC95B6}"/>
              </a:ext>
            </a:extLst>
          </p:cNvPr>
          <p:cNvSpPr txBox="1">
            <a:spLocks/>
          </p:cNvSpPr>
          <p:nvPr/>
        </p:nvSpPr>
        <p:spPr>
          <a:xfrm>
            <a:off x="2946282" y="5270990"/>
            <a:ext cx="3174431"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2350A2"/>
                </a:solidFill>
                <a:effectLst/>
                <a:uLnTx/>
                <a:uFillTx/>
                <a:latin typeface="Segoe UI"/>
                <a:ea typeface="+mj-ea"/>
                <a:cs typeface="+mj-cs"/>
              </a:rPr>
              <a:t>PROTOCOL</a:t>
            </a:r>
          </a:p>
        </p:txBody>
      </p:sp>
      <p:pic>
        <p:nvPicPr>
          <p:cNvPr id="208" name="Picture 12" descr="Bildresultat för Actemium logo png">
            <a:extLst>
              <a:ext uri="{FF2B5EF4-FFF2-40B4-BE49-F238E27FC236}">
                <a16:creationId xmlns:a16="http://schemas.microsoft.com/office/drawing/2014/main" id="{C8034D69-4538-404D-AF49-CCEE3E8DF2D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2220" y="6081220"/>
            <a:ext cx="2631433" cy="62602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7E539017-4560-443F-9D96-3C562031FCCE}"/>
              </a:ext>
            </a:extLst>
          </p:cNvPr>
          <p:cNvGrpSpPr/>
          <p:nvPr/>
        </p:nvGrpSpPr>
        <p:grpSpPr>
          <a:xfrm>
            <a:off x="4428" y="2283802"/>
            <a:ext cx="1285218" cy="2631433"/>
            <a:chOff x="-668461" y="2583471"/>
            <a:chExt cx="1285218" cy="2631433"/>
          </a:xfrm>
        </p:grpSpPr>
        <p:grpSp>
          <p:nvGrpSpPr>
            <p:cNvPr id="31" name="Group 30">
              <a:extLst>
                <a:ext uri="{FF2B5EF4-FFF2-40B4-BE49-F238E27FC236}">
                  <a16:creationId xmlns:a16="http://schemas.microsoft.com/office/drawing/2014/main" id="{5237B636-1EB3-451C-87AA-A36583BF7205}"/>
                </a:ext>
              </a:extLst>
            </p:cNvPr>
            <p:cNvGrpSpPr/>
            <p:nvPr/>
          </p:nvGrpSpPr>
          <p:grpSpPr>
            <a:xfrm rot="5400000">
              <a:off x="-1298408" y="3299740"/>
              <a:ext cx="2631433" cy="1198896"/>
              <a:chOff x="-2452706" y="5405405"/>
              <a:chExt cx="2631433" cy="1198896"/>
            </a:xfrm>
          </p:grpSpPr>
          <p:pic>
            <p:nvPicPr>
              <p:cNvPr id="206" name="Picture 12" descr="Bildresultat för Actemium logo png">
                <a:extLst>
                  <a:ext uri="{FF2B5EF4-FFF2-40B4-BE49-F238E27FC236}">
                    <a16:creationId xmlns:a16="http://schemas.microsoft.com/office/drawing/2014/main" id="{D7625771-8EC2-48B1-9FDC-379F95DC3EE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52706" y="5405405"/>
                <a:ext cx="2631433" cy="62602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4" descr="Bildresultat för omexom logo png">
                <a:extLst>
                  <a:ext uri="{FF2B5EF4-FFF2-40B4-BE49-F238E27FC236}">
                    <a16:creationId xmlns:a16="http://schemas.microsoft.com/office/drawing/2014/main" id="{DECBD692-FA4D-4000-BF32-69BD0FE735B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99488" y="6165412"/>
                <a:ext cx="1924997" cy="43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27EA4468-D513-4045-9E82-F8EB95A202B7}"/>
                </a:ext>
              </a:extLst>
            </p:cNvPr>
            <p:cNvSpPr/>
            <p:nvPr/>
          </p:nvSpPr>
          <p:spPr>
            <a:xfrm>
              <a:off x="-668461" y="3603248"/>
              <a:ext cx="236539" cy="1334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9" name="Bildobjekt 101">
            <a:extLst>
              <a:ext uri="{FF2B5EF4-FFF2-40B4-BE49-F238E27FC236}">
                <a16:creationId xmlns:a16="http://schemas.microsoft.com/office/drawing/2014/main" id="{939AC2B5-FC2B-4EE1-B59C-F661C6A12EBB}"/>
              </a:ext>
            </a:extLst>
          </p:cNvPr>
          <p:cNvPicPr>
            <a:picLocks noChangeAspect="1"/>
          </p:cNvPicPr>
          <p:nvPr/>
        </p:nvPicPr>
        <p:blipFill>
          <a:blip r:embed="rId27"/>
          <a:stretch>
            <a:fillRect/>
          </a:stretch>
        </p:blipFill>
        <p:spPr>
          <a:xfrm>
            <a:off x="7017649" y="6269322"/>
            <a:ext cx="1654456" cy="302012"/>
          </a:xfrm>
          <a:prstGeom prst="rect">
            <a:avLst/>
          </a:prstGeom>
        </p:spPr>
      </p:pic>
      <p:pic>
        <p:nvPicPr>
          <p:cNvPr id="210" name="Picture 8" descr="Bildresultat för vinci energies logo png">
            <a:extLst>
              <a:ext uri="{FF2B5EF4-FFF2-40B4-BE49-F238E27FC236}">
                <a16:creationId xmlns:a16="http://schemas.microsoft.com/office/drawing/2014/main" id="{930949A6-2A5A-4E54-915A-61DDDF0F340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9267643" y="3087432"/>
            <a:ext cx="4392042" cy="113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fade">
                                      <p:cBhvr>
                                        <p:cTn id="36" dur="500"/>
                                        <p:tgtEl>
                                          <p:spTgt spid="2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3"/>
                                        </p:tgtEl>
                                        <p:attrNameLst>
                                          <p:attrName>style.visibility</p:attrName>
                                        </p:attrNameLst>
                                      </p:cBhvr>
                                      <p:to>
                                        <p:strVal val="visible"/>
                                      </p:to>
                                    </p:set>
                                    <p:animEffect transition="in" filter="fade">
                                      <p:cBhvr>
                                        <p:cTn id="39" dur="500"/>
                                        <p:tgtEl>
                                          <p:spTgt spid="2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9"/>
                                        </p:tgtEl>
                                        <p:attrNameLst>
                                          <p:attrName>style.visibility</p:attrName>
                                        </p:attrNameLst>
                                      </p:cBhvr>
                                      <p:to>
                                        <p:strVal val="visible"/>
                                      </p:to>
                                    </p:set>
                                    <p:animEffect transition="in" filter="fade">
                                      <p:cBhvr>
                                        <p:cTn id="60" dur="500"/>
                                        <p:tgtEl>
                                          <p:spTgt spid="20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10"/>
                                        </p:tgtEl>
                                        <p:attrNameLst>
                                          <p:attrName>style.visibility</p:attrName>
                                        </p:attrNameLst>
                                      </p:cBhvr>
                                      <p:to>
                                        <p:strVal val="visible"/>
                                      </p:to>
                                    </p:set>
                                    <p:animEffect transition="in" filter="fade">
                                      <p:cBhvr>
                                        <p:cTn id="65" dur="500"/>
                                        <p:tgtEl>
                                          <p:spTgt spid="2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21"/>
                                        </p:tgtEl>
                                      </p:cBhvr>
                                    </p:animEffect>
                                    <p:set>
                                      <p:cBhvr>
                                        <p:cTn id="70" dur="1" fill="hold">
                                          <p:stCondLst>
                                            <p:cond delay="499"/>
                                          </p:stCondLst>
                                        </p:cTn>
                                        <p:tgtEl>
                                          <p:spTgt spid="1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0"/>
                                        </p:tgtEl>
                                      </p:cBhvr>
                                    </p:animEffect>
                                    <p:set>
                                      <p:cBhvr>
                                        <p:cTn id="75" dur="1" fill="hold">
                                          <p:stCondLst>
                                            <p:cond delay="499"/>
                                          </p:stCondLst>
                                        </p:cTn>
                                        <p:tgtEl>
                                          <p:spTgt spid="120"/>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3"/>
                                        </p:tgtEl>
                                      </p:cBhvr>
                                    </p:animEffect>
                                    <p:set>
                                      <p:cBhvr>
                                        <p:cTn id="78" dur="1" fill="hold">
                                          <p:stCondLst>
                                            <p:cond delay="499"/>
                                          </p:stCondLst>
                                        </p:cTn>
                                        <p:tgtEl>
                                          <p:spTgt spid="14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40"/>
                                        </p:tgtEl>
                                      </p:cBhvr>
                                    </p:animEffect>
                                    <p:set>
                                      <p:cBhvr>
                                        <p:cTn id="81" dur="1" fill="hold">
                                          <p:stCondLst>
                                            <p:cond delay="499"/>
                                          </p:stCondLst>
                                        </p:cTn>
                                        <p:tgtEl>
                                          <p:spTgt spid="14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202" grpId="0" animBg="1"/>
      <p:bldP spid="203" grpId="0" animBg="1"/>
      <p:bldP spid="204" grpId="0" animBg="1"/>
      <p:bldP spid="20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spTree>
    <p:extLst>
      <p:ext uri="{BB962C8B-B14F-4D97-AF65-F5344CB8AC3E}">
        <p14:creationId xmlns:p14="http://schemas.microsoft.com/office/powerpoint/2010/main" val="3619968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p:txBody>
          <a:bodyPr/>
          <a:lstStyle/>
          <a:p>
            <a:r>
              <a:rPr lang="en-US" dirty="0"/>
              <a:t>Lab time!</a:t>
            </a:r>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1016710" y="1560235"/>
            <a:ext cx="10774574" cy="4616728"/>
          </a:xfrm>
        </p:spPr>
        <p:txBody>
          <a:bodyPr>
            <a:normAutofit/>
          </a:bodyPr>
          <a:lstStyle/>
          <a:p>
            <a:endParaRPr lang="en-US" sz="2400" b="1" u="sng" dirty="0">
              <a:hlinkClick r:id="rId2"/>
            </a:endParaRPr>
          </a:p>
          <a:p>
            <a:r>
              <a:rPr lang="en-US" sz="2400" b="1" u="sng" dirty="0">
                <a:hlinkClick r:id="rId2"/>
              </a:rPr>
              <a:t>Getting started</a:t>
            </a:r>
            <a:r>
              <a:rPr lang="en-US" sz="2400" b="1" dirty="0"/>
              <a:t>: Build your first solution</a:t>
            </a:r>
          </a:p>
          <a:p>
            <a:r>
              <a:rPr lang="en-US" sz="2400" b="1" dirty="0">
                <a:hlinkClick r:id="rId3"/>
              </a:rPr>
              <a:t>Device Management</a:t>
            </a:r>
            <a:r>
              <a:rPr lang="en-US" sz="2400" b="1" dirty="0"/>
              <a:t>: Manage your devices and IoT Hub</a:t>
            </a:r>
          </a:p>
          <a:p>
            <a:r>
              <a:rPr lang="en-US" sz="2400" b="1" dirty="0">
                <a:hlinkClick r:id="rId4"/>
              </a:rPr>
              <a:t>Working with Policies</a:t>
            </a:r>
            <a:r>
              <a:rPr lang="en-US" sz="2400" b="1" dirty="0"/>
              <a:t>: Manage how your Nodes handle disconnected state</a:t>
            </a:r>
          </a:p>
          <a:p>
            <a:r>
              <a:rPr lang="en-US" sz="2400" b="1" dirty="0">
                <a:hlinkClick r:id="rId5"/>
              </a:rPr>
              <a:t>Working with Templates</a:t>
            </a:r>
            <a:r>
              <a:rPr lang="en-US" sz="2400" b="1" dirty="0"/>
              <a:t>: Simplify configuration of nodes</a:t>
            </a:r>
          </a:p>
          <a:p>
            <a:r>
              <a:rPr lang="en-US" sz="2400" b="1" dirty="0">
                <a:hlinkClick r:id="rId6"/>
              </a:rPr>
              <a:t>Insight and audit logs</a:t>
            </a:r>
            <a:r>
              <a:rPr lang="en-US" sz="2400" b="1" dirty="0"/>
              <a:t>: Manage your devices and IoT Hub</a:t>
            </a:r>
          </a:p>
          <a:p>
            <a:r>
              <a:rPr lang="en-US" sz="2400" b="1" u="sng" dirty="0">
                <a:hlinkClick r:id="rId7"/>
              </a:rPr>
              <a:t>Application Lifecycle Management</a:t>
            </a:r>
            <a:r>
              <a:rPr lang="en-US" sz="2400" b="1" dirty="0"/>
              <a:t>: Manage your devices and IoT Hub</a:t>
            </a:r>
          </a:p>
          <a:p>
            <a:r>
              <a:rPr lang="en-US" sz="2400" b="1" u="sng" dirty="0">
                <a:hlinkClick r:id="rId8"/>
              </a:rPr>
              <a:t>microServiceBus.com API</a:t>
            </a:r>
            <a:r>
              <a:rPr lang="en-US" sz="2400" b="1" dirty="0"/>
              <a:t>: Integrate with microServiceBus.com API</a:t>
            </a:r>
          </a:p>
          <a:p>
            <a:endParaRPr lang="en-US" sz="2400" dirty="0"/>
          </a:p>
        </p:txBody>
      </p:sp>
      <p:sp>
        <p:nvSpPr>
          <p:cNvPr id="4" name="TextBox 3">
            <a:extLst>
              <a:ext uri="{FF2B5EF4-FFF2-40B4-BE49-F238E27FC236}">
                <a16:creationId xmlns:a16="http://schemas.microsoft.com/office/drawing/2014/main" id="{57014A0B-2ECB-437A-9681-D9152290D1D2}"/>
              </a:ext>
            </a:extLst>
          </p:cNvPr>
          <p:cNvSpPr txBox="1"/>
          <p:nvPr/>
        </p:nvSpPr>
        <p:spPr>
          <a:xfrm>
            <a:off x="7236000" y="223200"/>
            <a:ext cx="4727833" cy="646331"/>
          </a:xfrm>
          <a:prstGeom prst="rect">
            <a:avLst/>
          </a:prstGeom>
          <a:noFill/>
        </p:spPr>
        <p:txBody>
          <a:bodyPr wrap="none" rtlCol="0">
            <a:spAutoFit/>
          </a:bodyPr>
          <a:lstStyle/>
          <a:p>
            <a:r>
              <a:rPr lang="en-US" sz="3600" dirty="0">
                <a:solidFill>
                  <a:schemeClr val="tx1">
                    <a:lumMod val="50000"/>
                  </a:schemeClr>
                </a:solidFill>
              </a:rPr>
              <a:t>http://</a:t>
            </a:r>
            <a:r>
              <a:rPr lang="en-US" sz="3600" dirty="0"/>
              <a:t>bit.ly/msbtutorial</a:t>
            </a:r>
          </a:p>
        </p:txBody>
      </p:sp>
    </p:spTree>
    <p:extLst>
      <p:ext uri="{BB962C8B-B14F-4D97-AF65-F5344CB8AC3E}">
        <p14:creationId xmlns:p14="http://schemas.microsoft.com/office/powerpoint/2010/main" val="396427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32DF485-399E-4A9C-ADB8-E3CE4E0E30D1}"/>
              </a:ext>
            </a:extLst>
          </p:cNvPr>
          <p:cNvCxnSpPr>
            <a:cxnSpLocks/>
          </p:cNvCxnSpPr>
          <p:nvPr/>
        </p:nvCxnSpPr>
        <p:spPr>
          <a:xfrm flipH="1">
            <a:off x="1409700" y="3182567"/>
            <a:ext cx="9286875" cy="0"/>
          </a:xfrm>
          <a:prstGeom prst="line">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53" name="Rectangle 52">
            <a:extLst>
              <a:ext uri="{FF2B5EF4-FFF2-40B4-BE49-F238E27FC236}">
                <a16:creationId xmlns:a16="http://schemas.microsoft.com/office/drawing/2014/main" id="{CB5F7CA4-2959-417F-9B1E-E88ACCDD6EE0}"/>
              </a:ext>
            </a:extLst>
          </p:cNvPr>
          <p:cNvSpPr/>
          <p:nvPr/>
        </p:nvSpPr>
        <p:spPr>
          <a:xfrm>
            <a:off x="5293645" y="2709969"/>
            <a:ext cx="844653"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A5B058F-C986-4AFF-AFC0-961F730BABFC}"/>
              </a:ext>
            </a:extLst>
          </p:cNvPr>
          <p:cNvSpPr/>
          <p:nvPr/>
        </p:nvSpPr>
        <p:spPr>
          <a:xfrm>
            <a:off x="7715794" y="2757250"/>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EDFEA-3407-4E31-A52C-8514DCE11534}"/>
              </a:ext>
            </a:extLst>
          </p:cNvPr>
          <p:cNvSpPr>
            <a:spLocks noGrp="1"/>
          </p:cNvSpPr>
          <p:nvPr>
            <p:ph type="title"/>
          </p:nvPr>
        </p:nvSpPr>
        <p:spPr/>
        <p:txBody>
          <a:bodyPr/>
          <a:lstStyle/>
          <a:p>
            <a:r>
              <a:rPr lang="en-US" dirty="0"/>
              <a:t>Getting Started</a:t>
            </a:r>
          </a:p>
        </p:txBody>
      </p:sp>
      <p:pic>
        <p:nvPicPr>
          <p:cNvPr id="5" name="Picture 4">
            <a:extLst>
              <a:ext uri="{FF2B5EF4-FFF2-40B4-BE49-F238E27FC236}">
                <a16:creationId xmlns:a16="http://schemas.microsoft.com/office/drawing/2014/main" id="{89499CBE-4D2E-46F9-81B0-A5B4D7AB2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3646" y="2795579"/>
            <a:ext cx="780290" cy="780290"/>
          </a:xfrm>
          <a:prstGeom prst="rect">
            <a:avLst/>
          </a:prstGeom>
        </p:spPr>
      </p:pic>
      <p:pic>
        <p:nvPicPr>
          <p:cNvPr id="7" name="Picture 6">
            <a:extLst>
              <a:ext uri="{FF2B5EF4-FFF2-40B4-BE49-F238E27FC236}">
                <a16:creationId xmlns:a16="http://schemas.microsoft.com/office/drawing/2014/main" id="{E7A2F6E4-F570-46EB-8561-A1E14F1FA0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1899" y="2795579"/>
            <a:ext cx="780290" cy="780290"/>
          </a:xfrm>
          <a:prstGeom prst="rect">
            <a:avLst/>
          </a:prstGeom>
        </p:spPr>
      </p:pic>
      <p:sp>
        <p:nvSpPr>
          <p:cNvPr id="15" name="TextBox 14">
            <a:extLst>
              <a:ext uri="{FF2B5EF4-FFF2-40B4-BE49-F238E27FC236}">
                <a16:creationId xmlns:a16="http://schemas.microsoft.com/office/drawing/2014/main" id="{024F7907-3BD4-4F44-9C02-CA51CA681D35}"/>
              </a:ext>
            </a:extLst>
          </p:cNvPr>
          <p:cNvSpPr txBox="1"/>
          <p:nvPr/>
        </p:nvSpPr>
        <p:spPr>
          <a:xfrm>
            <a:off x="2590058" y="3698527"/>
            <a:ext cx="12722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Gateway</a:t>
            </a:r>
          </a:p>
        </p:txBody>
      </p:sp>
      <p:sp>
        <p:nvSpPr>
          <p:cNvPr id="17" name="TextBox 16">
            <a:extLst>
              <a:ext uri="{FF2B5EF4-FFF2-40B4-BE49-F238E27FC236}">
                <a16:creationId xmlns:a16="http://schemas.microsoft.com/office/drawing/2014/main" id="{7F02C229-6CCE-4AC8-AD3C-F5239C06A7D5}"/>
              </a:ext>
            </a:extLst>
          </p:cNvPr>
          <p:cNvSpPr txBox="1"/>
          <p:nvPr/>
        </p:nvSpPr>
        <p:spPr>
          <a:xfrm>
            <a:off x="7177925" y="3660482"/>
            <a:ext cx="2269211"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Stream Analytics</a:t>
            </a:r>
          </a:p>
        </p:txBody>
      </p:sp>
      <p:pic>
        <p:nvPicPr>
          <p:cNvPr id="19" name="Picture 18">
            <a:extLst>
              <a:ext uri="{FF2B5EF4-FFF2-40B4-BE49-F238E27FC236}">
                <a16:creationId xmlns:a16="http://schemas.microsoft.com/office/drawing/2014/main" id="{7105F04E-1DD6-45B8-8647-511825418EE6}"/>
              </a:ext>
            </a:extLst>
          </p:cNvPr>
          <p:cNvPicPr>
            <a:picLocks noChangeAspect="1"/>
          </p:cNvPicPr>
          <p:nvPr/>
        </p:nvPicPr>
        <p:blipFill>
          <a:blip r:embed="rId4"/>
          <a:stretch>
            <a:fillRect/>
          </a:stretch>
        </p:blipFill>
        <p:spPr>
          <a:xfrm>
            <a:off x="10782680" y="2862270"/>
            <a:ext cx="644707" cy="644707"/>
          </a:xfrm>
          <a:prstGeom prst="rect">
            <a:avLst/>
          </a:prstGeom>
        </p:spPr>
      </p:pic>
      <p:sp>
        <p:nvSpPr>
          <p:cNvPr id="20" name="TextBox 19">
            <a:extLst>
              <a:ext uri="{FF2B5EF4-FFF2-40B4-BE49-F238E27FC236}">
                <a16:creationId xmlns:a16="http://schemas.microsoft.com/office/drawing/2014/main" id="{9D7FD65D-72CA-469A-8512-2532083742FC}"/>
              </a:ext>
            </a:extLst>
          </p:cNvPr>
          <p:cNvSpPr txBox="1"/>
          <p:nvPr/>
        </p:nvSpPr>
        <p:spPr>
          <a:xfrm>
            <a:off x="10406765" y="3621165"/>
            <a:ext cx="139653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Power BI</a:t>
            </a:r>
          </a:p>
        </p:txBody>
      </p:sp>
      <p:grpSp>
        <p:nvGrpSpPr>
          <p:cNvPr id="3" name="Group 2">
            <a:extLst>
              <a:ext uri="{FF2B5EF4-FFF2-40B4-BE49-F238E27FC236}">
                <a16:creationId xmlns:a16="http://schemas.microsoft.com/office/drawing/2014/main" id="{0690DC7A-8759-4E83-B17D-A99715637442}"/>
              </a:ext>
            </a:extLst>
          </p:cNvPr>
          <p:cNvGrpSpPr/>
          <p:nvPr/>
        </p:nvGrpSpPr>
        <p:grpSpPr>
          <a:xfrm>
            <a:off x="3201170" y="4819262"/>
            <a:ext cx="2853858" cy="1213163"/>
            <a:chOff x="2268731" y="5175188"/>
            <a:chExt cx="2853858" cy="1213163"/>
          </a:xfrm>
        </p:grpSpPr>
        <p:pic>
          <p:nvPicPr>
            <p:cNvPr id="22" name="Picture 21">
              <a:extLst>
                <a:ext uri="{FF2B5EF4-FFF2-40B4-BE49-F238E27FC236}">
                  <a16:creationId xmlns:a16="http://schemas.microsoft.com/office/drawing/2014/main" id="{8CBE33A7-0E82-423E-8A72-836EE86F24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9374" y="5175188"/>
              <a:ext cx="799212" cy="799212"/>
            </a:xfrm>
            <a:prstGeom prst="rect">
              <a:avLst/>
            </a:prstGeom>
          </p:spPr>
        </p:pic>
        <p:sp>
          <p:nvSpPr>
            <p:cNvPr id="24" name="TextBox 23">
              <a:extLst>
                <a:ext uri="{FF2B5EF4-FFF2-40B4-BE49-F238E27FC236}">
                  <a16:creationId xmlns:a16="http://schemas.microsoft.com/office/drawing/2014/main" id="{F722BC97-64BE-4736-8105-3518AE7473E1}"/>
                </a:ext>
              </a:extLst>
            </p:cNvPr>
            <p:cNvSpPr txBox="1"/>
            <p:nvPr/>
          </p:nvSpPr>
          <p:spPr>
            <a:xfrm>
              <a:off x="2268731" y="5926686"/>
              <a:ext cx="285385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microServiceBus.com</a:t>
              </a:r>
            </a:p>
          </p:txBody>
        </p:sp>
      </p:grpSp>
      <p:cxnSp>
        <p:nvCxnSpPr>
          <p:cNvPr id="8" name="Connector: Elbow 7">
            <a:extLst>
              <a:ext uri="{FF2B5EF4-FFF2-40B4-BE49-F238E27FC236}">
                <a16:creationId xmlns:a16="http://schemas.microsoft.com/office/drawing/2014/main" id="{3648E49E-B3AC-403B-BD32-E7334297CF43}"/>
              </a:ext>
            </a:extLst>
          </p:cNvPr>
          <p:cNvCxnSpPr>
            <a:cxnSpLocks/>
            <a:stCxn id="15" idx="2"/>
          </p:cNvCxnSpPr>
          <p:nvPr/>
        </p:nvCxnSpPr>
        <p:spPr>
          <a:xfrm rot="16200000" flipH="1">
            <a:off x="3255115" y="4131271"/>
            <a:ext cx="1075364" cy="1133206"/>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cxnSp>
        <p:nvCxnSpPr>
          <p:cNvPr id="31" name="Connector: Elbow 30">
            <a:extLst>
              <a:ext uri="{FF2B5EF4-FFF2-40B4-BE49-F238E27FC236}">
                <a16:creationId xmlns:a16="http://schemas.microsoft.com/office/drawing/2014/main" id="{3419E160-66D6-4271-831C-CE0F5332677C}"/>
              </a:ext>
            </a:extLst>
          </p:cNvPr>
          <p:cNvCxnSpPr>
            <a:cxnSpLocks/>
            <a:stCxn id="16" idx="2"/>
          </p:cNvCxnSpPr>
          <p:nvPr/>
        </p:nvCxnSpPr>
        <p:spPr>
          <a:xfrm rot="5400000">
            <a:off x="4813276" y="4330912"/>
            <a:ext cx="706033" cy="1034999"/>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29" name="Rectangle 28">
            <a:extLst>
              <a:ext uri="{FF2B5EF4-FFF2-40B4-BE49-F238E27FC236}">
                <a16:creationId xmlns:a16="http://schemas.microsoft.com/office/drawing/2014/main" id="{C3AB9319-71F6-47BF-B5CE-C04EA38E0FB4}"/>
              </a:ext>
            </a:extLst>
          </p:cNvPr>
          <p:cNvSpPr/>
          <p:nvPr/>
        </p:nvSpPr>
        <p:spPr>
          <a:xfrm>
            <a:off x="2394792" y="4098952"/>
            <a:ext cx="3929215" cy="2597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AC0C095-2118-4F9C-8FEA-D83781F868DC}"/>
              </a:ext>
            </a:extLst>
          </p:cNvPr>
          <p:cNvSpPr txBox="1"/>
          <p:nvPr/>
        </p:nvSpPr>
        <p:spPr>
          <a:xfrm>
            <a:off x="5104145" y="3664398"/>
            <a:ext cx="115929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IoT Hub</a:t>
            </a:r>
          </a:p>
        </p:txBody>
      </p:sp>
      <p:pic>
        <p:nvPicPr>
          <p:cNvPr id="4" name="Picture 3">
            <a:extLst>
              <a:ext uri="{FF2B5EF4-FFF2-40B4-BE49-F238E27FC236}">
                <a16:creationId xmlns:a16="http://schemas.microsoft.com/office/drawing/2014/main" id="{8A50E1DC-CB9F-421E-8677-D918D27A6A23}"/>
              </a:ext>
            </a:extLst>
          </p:cNvPr>
          <p:cNvPicPr>
            <a:picLocks noChangeAspect="1"/>
          </p:cNvPicPr>
          <p:nvPr/>
        </p:nvPicPr>
        <p:blipFill>
          <a:blip r:embed="rId6"/>
          <a:stretch>
            <a:fillRect/>
          </a:stretch>
        </p:blipFill>
        <p:spPr>
          <a:xfrm>
            <a:off x="568452" y="2830442"/>
            <a:ext cx="820146" cy="787064"/>
          </a:xfrm>
          <a:prstGeom prst="rect">
            <a:avLst/>
          </a:prstGeom>
        </p:spPr>
      </p:pic>
      <p:sp>
        <p:nvSpPr>
          <p:cNvPr id="23" name="Rectangle 22">
            <a:extLst>
              <a:ext uri="{FF2B5EF4-FFF2-40B4-BE49-F238E27FC236}">
                <a16:creationId xmlns:a16="http://schemas.microsoft.com/office/drawing/2014/main" id="{A0E34FAF-1AD7-4C04-BDAE-AAD3D0956E51}"/>
              </a:ext>
            </a:extLst>
          </p:cNvPr>
          <p:cNvSpPr/>
          <p:nvPr/>
        </p:nvSpPr>
        <p:spPr>
          <a:xfrm>
            <a:off x="2744864" y="2727033"/>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D1B9E996-A190-4EB9-B1D9-711932ACC7D7}"/>
              </a:ext>
            </a:extLst>
          </p:cNvPr>
          <p:cNvPicPr>
            <a:picLocks noChangeAspect="1"/>
          </p:cNvPicPr>
          <p:nvPr/>
        </p:nvPicPr>
        <p:blipFill>
          <a:blip r:embed="rId7"/>
          <a:stretch>
            <a:fillRect/>
          </a:stretch>
        </p:blipFill>
        <p:spPr>
          <a:xfrm>
            <a:off x="2787068" y="2879400"/>
            <a:ext cx="828205" cy="594426"/>
          </a:xfrm>
          <a:prstGeom prst="rect">
            <a:avLst/>
          </a:prstGeom>
        </p:spPr>
      </p:pic>
      <p:sp>
        <p:nvSpPr>
          <p:cNvPr id="25" name="TextBox 24">
            <a:extLst>
              <a:ext uri="{FF2B5EF4-FFF2-40B4-BE49-F238E27FC236}">
                <a16:creationId xmlns:a16="http://schemas.microsoft.com/office/drawing/2014/main" id="{C3E994A3-9D53-47A9-96BA-99ACE8022AC2}"/>
              </a:ext>
            </a:extLst>
          </p:cNvPr>
          <p:cNvSpPr txBox="1"/>
          <p:nvPr/>
        </p:nvSpPr>
        <p:spPr>
          <a:xfrm>
            <a:off x="482675" y="3675433"/>
            <a:ext cx="103105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Sensor</a:t>
            </a:r>
          </a:p>
        </p:txBody>
      </p:sp>
    </p:spTree>
    <p:extLst>
      <p:ext uri="{BB962C8B-B14F-4D97-AF65-F5344CB8AC3E}">
        <p14:creationId xmlns:p14="http://schemas.microsoft.com/office/powerpoint/2010/main" val="3545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500"/>
                                        <p:tgtEl>
                                          <p:spTgt spid="10"/>
                                        </p:tgtEl>
                                      </p:cBhvr>
                                    </p:animEffect>
                                  </p:childTnLst>
                                </p:cTn>
                              </p:par>
                              <p:par>
                                <p:cTn id="8" presetID="22" presetClass="entr" presetSubtype="4" repeatCount="indefinite"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2500"/>
                                        <p:tgtEl>
                                          <p:spTgt spid="31"/>
                                        </p:tgtEl>
                                      </p:cBhvr>
                                    </p:animEffect>
                                  </p:childTnLst>
                                </p:cTn>
                              </p:par>
                              <p:par>
                                <p:cTn id="11" presetID="22" presetClass="entr" presetSubtype="4" repeatCount="indefinite"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2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v-SE"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35E8DF43-8007-495D-8369-23551B0B03F2}"/>
              </a:ext>
            </a:extLst>
          </p:cNvPr>
          <p:cNvSpPr>
            <a:spLocks noGrp="1"/>
          </p:cNvSpPr>
          <p:nvPr>
            <p:ph type="title"/>
          </p:nvPr>
        </p:nvSpPr>
        <p:spPr/>
        <p:txBody>
          <a:bodyPr/>
          <a:lstStyle/>
          <a:p>
            <a:r>
              <a:rPr lang="en-US" dirty="0"/>
              <a:t>microServiceBus.com - Key concepts</a:t>
            </a:r>
          </a:p>
        </p:txBody>
      </p:sp>
      <p:sp>
        <p:nvSpPr>
          <p:cNvPr id="5" name="Oval 4">
            <a:extLst>
              <a:ext uri="{FF2B5EF4-FFF2-40B4-BE49-F238E27FC236}">
                <a16:creationId xmlns:a16="http://schemas.microsoft.com/office/drawing/2014/main" id="{78E0D486-600C-472F-9E33-069C85B4C646}"/>
              </a:ext>
            </a:extLst>
          </p:cNvPr>
          <p:cNvSpPr/>
          <p:nvPr/>
        </p:nvSpPr>
        <p:spPr>
          <a:xfrm>
            <a:off x="4316015" y="2046429"/>
            <a:ext cx="3559969" cy="355996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1EBA816-EBDC-4271-83E3-CA28E638535A}"/>
              </a:ext>
            </a:extLst>
          </p:cNvPr>
          <p:cNvSpPr txBox="1"/>
          <p:nvPr/>
        </p:nvSpPr>
        <p:spPr>
          <a:xfrm>
            <a:off x="5028623" y="1523209"/>
            <a:ext cx="21347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Organization</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57988DF6-35C6-4E82-8AA2-A04230C1BB3D}"/>
              </a:ext>
            </a:extLst>
          </p:cNvPr>
          <p:cNvSpPr txBox="1"/>
          <p:nvPr/>
        </p:nvSpPr>
        <p:spPr>
          <a:xfrm>
            <a:off x="7915568" y="3564803"/>
            <a:ext cx="11624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Nodes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766D67A9-3B6C-4029-9787-6DF3981A6D7B}"/>
              </a:ext>
            </a:extLst>
          </p:cNvPr>
          <p:cNvSpPr txBox="1"/>
          <p:nvPr/>
        </p:nvSpPr>
        <p:spPr>
          <a:xfrm>
            <a:off x="5590892" y="5630070"/>
            <a:ext cx="10102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Flows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FA7A9C00-7823-48B7-BB74-93B387A6A17F}"/>
              </a:ext>
            </a:extLst>
          </p:cNvPr>
          <p:cNvSpPr txBox="1"/>
          <p:nvPr/>
        </p:nvSpPr>
        <p:spPr>
          <a:xfrm>
            <a:off x="2915182" y="3564803"/>
            <a:ext cx="140083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Services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Callout: Line with Accent Bar 10">
            <a:extLst>
              <a:ext uri="{FF2B5EF4-FFF2-40B4-BE49-F238E27FC236}">
                <a16:creationId xmlns:a16="http://schemas.microsoft.com/office/drawing/2014/main" id="{6BF53855-1F6A-493F-B876-7DF6FAEFAA22}"/>
              </a:ext>
            </a:extLst>
          </p:cNvPr>
          <p:cNvSpPr/>
          <p:nvPr/>
        </p:nvSpPr>
        <p:spPr>
          <a:xfrm>
            <a:off x="373134" y="4345129"/>
            <a:ext cx="2243065" cy="797508"/>
          </a:xfrm>
          <a:prstGeom prst="accentCallout1">
            <a:avLst>
              <a:gd name="adj1" fmla="val 17158"/>
              <a:gd name="adj2" fmla="val 99629"/>
              <a:gd name="adj3" fmla="val -32414"/>
              <a:gd name="adj4" fmla="val 11828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Code interacting with HW or other services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solidFill>
                  <a:prstClr val="white"/>
                </a:solidFill>
                <a:latin typeface="Calibri" panose="020F0502020204030204"/>
              </a:rPr>
              <a:t>Inbound service</a:t>
            </a:r>
          </a:p>
          <a:p>
            <a:pPr marL="285750" lvl="0" indent="-285750">
              <a:buFont typeface="Arial" panose="020B0604020202020204" pitchFamily="34" charset="0"/>
              <a:buChar cha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Outbound</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lvl="0" indent="-285750">
              <a:buFont typeface="Arial" panose="020B0604020202020204" pitchFamily="34" charset="0"/>
              <a:buChar char="•"/>
            </a:pPr>
            <a:r>
              <a:rPr lang="en-US" i="1" dirty="0">
                <a:solidFill>
                  <a:prstClr val="white"/>
                </a:solidFill>
                <a:latin typeface="Calibri" panose="020F0502020204030204"/>
              </a:rPr>
              <a:t>Other</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allout: Line with Accent Bar 11">
            <a:extLst>
              <a:ext uri="{FF2B5EF4-FFF2-40B4-BE49-F238E27FC236}">
                <a16:creationId xmlns:a16="http://schemas.microsoft.com/office/drawing/2014/main" id="{B6135EB1-0935-4684-AA72-CE495058B22F}"/>
              </a:ext>
            </a:extLst>
          </p:cNvPr>
          <p:cNvSpPr/>
          <p:nvPr/>
        </p:nvSpPr>
        <p:spPr>
          <a:xfrm>
            <a:off x="2806700" y="5897192"/>
            <a:ext cx="1996017" cy="797508"/>
          </a:xfrm>
          <a:prstGeom prst="accentCallout1">
            <a:avLst>
              <a:gd name="adj1" fmla="val 52192"/>
              <a:gd name="adj2" fmla="val 101327"/>
              <a:gd name="adj3" fmla="val 7397"/>
              <a:gd name="adj4" fmla="val 13300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Process execution of services</a:t>
            </a:r>
          </a:p>
        </p:txBody>
      </p:sp>
      <p:sp>
        <p:nvSpPr>
          <p:cNvPr id="13" name="Callout: Line with Accent Bar 12">
            <a:extLst>
              <a:ext uri="{FF2B5EF4-FFF2-40B4-BE49-F238E27FC236}">
                <a16:creationId xmlns:a16="http://schemas.microsoft.com/office/drawing/2014/main" id="{0F44F524-6F5F-4AE7-B08C-281A3AC38482}"/>
              </a:ext>
            </a:extLst>
          </p:cNvPr>
          <p:cNvSpPr/>
          <p:nvPr/>
        </p:nvSpPr>
        <p:spPr>
          <a:xfrm>
            <a:off x="9581201" y="4024115"/>
            <a:ext cx="2243065" cy="797508"/>
          </a:xfrm>
          <a:prstGeom prst="accentCallout1">
            <a:avLst>
              <a:gd name="adj1" fmla="val 23528"/>
              <a:gd name="adj2" fmla="val -587"/>
              <a:gd name="adj3" fmla="val 1028"/>
              <a:gd name="adj4" fmla="val -215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Cloud connected agent, hosting one or more flows</a:t>
            </a:r>
          </a:p>
        </p:txBody>
      </p:sp>
      <p:sp>
        <p:nvSpPr>
          <p:cNvPr id="14" name="Callout: Line with Accent Bar 13">
            <a:extLst>
              <a:ext uri="{FF2B5EF4-FFF2-40B4-BE49-F238E27FC236}">
                <a16:creationId xmlns:a16="http://schemas.microsoft.com/office/drawing/2014/main" id="{9107E6F8-0740-473E-82B4-82E1D4BED642}"/>
              </a:ext>
            </a:extLst>
          </p:cNvPr>
          <p:cNvSpPr/>
          <p:nvPr/>
        </p:nvSpPr>
        <p:spPr>
          <a:xfrm>
            <a:off x="8009785" y="1909554"/>
            <a:ext cx="2587477" cy="797508"/>
          </a:xfrm>
          <a:prstGeom prst="accentCallout1">
            <a:avLst>
              <a:gd name="adj1" fmla="val 23528"/>
              <a:gd name="adj2" fmla="val -587"/>
              <a:gd name="adj3" fmla="val -2156"/>
              <a:gd name="adj4" fmla="val -249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“Subscription” owning flows, services &amp; nodes</a:t>
            </a:r>
          </a:p>
        </p:txBody>
      </p:sp>
      <p:pic>
        <p:nvPicPr>
          <p:cNvPr id="15" name="Picture 14">
            <a:extLst>
              <a:ext uri="{FF2B5EF4-FFF2-40B4-BE49-F238E27FC236}">
                <a16:creationId xmlns:a16="http://schemas.microsoft.com/office/drawing/2014/main" id="{B56BAD91-B656-4614-8CC8-52E3B2E5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1901711" cy="1560839"/>
          </a:xfrm>
          <a:prstGeom prst="rect">
            <a:avLst/>
          </a:prstGeom>
        </p:spPr>
      </p:pic>
    </p:spTree>
    <p:extLst>
      <p:ext uri="{BB962C8B-B14F-4D97-AF65-F5344CB8AC3E}">
        <p14:creationId xmlns:p14="http://schemas.microsoft.com/office/powerpoint/2010/main" val="203260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5" presetClass="emph" presetSubtype="0" grpId="0" nodeType="withEffect">
                                  <p:stCondLst>
                                    <p:cond delay="0"/>
                                  </p:stCondLst>
                                  <p:iterate type="lt">
                                    <p:tmAbs val="25"/>
                                  </p:iterate>
                                  <p:childTnLst>
                                    <p:set>
                                      <p:cBhvr override="childStyle">
                                        <p:cTn id="9" dur="indefinite"/>
                                        <p:tgtEl>
                                          <p:spTgt spid="10"/>
                                        </p:tgtEl>
                                        <p:attrNameLst>
                                          <p:attrName>style.fontWeight</p:attrName>
                                        </p:attrNameLst>
                                      </p:cBhvr>
                                      <p:to>
                                        <p:strVal val="bold"/>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000"/>
                            </p:stCondLst>
                            <p:childTnLst>
                              <p:par>
                                <p:cTn id="20" presetID="15" presetClass="emph" presetSubtype="0" grpId="0" nodeType="afterEffect">
                                  <p:stCondLst>
                                    <p:cond delay="0"/>
                                  </p:stCondLst>
                                  <p:iterate type="lt">
                                    <p:tmAbs val="25"/>
                                  </p:iterate>
                                  <p:childTnLst>
                                    <p:set>
                                      <p:cBhvr override="childStyle">
                                        <p:cTn id="21" dur="indefinite"/>
                                        <p:tgtEl>
                                          <p:spTgt spid="9"/>
                                        </p:tgtEl>
                                        <p:attrNameLst>
                                          <p:attrName>style.fontWeight</p:attrName>
                                        </p:attrNameLst>
                                      </p:cBhvr>
                                      <p:to>
                                        <p:strVal val="bold"/>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000"/>
                            </p:stCondLst>
                            <p:childTnLst>
                              <p:par>
                                <p:cTn id="32" presetID="15" presetClass="emph" presetSubtype="0" grpId="0" nodeType="afterEffect">
                                  <p:stCondLst>
                                    <p:cond delay="0"/>
                                  </p:stCondLst>
                                  <p:iterate type="lt">
                                    <p:tmAbs val="25"/>
                                  </p:iterate>
                                  <p:childTnLst>
                                    <p:set>
                                      <p:cBhvr override="childStyle">
                                        <p:cTn id="33" dur="indefinite"/>
                                        <p:tgtEl>
                                          <p:spTgt spid="8"/>
                                        </p:tgtEl>
                                        <p:attrNameLst>
                                          <p:attrName>style.fontWeight</p:attrName>
                                        </p:attrNameLst>
                                      </p:cBhvr>
                                      <p:to>
                                        <p:strVal val="bold"/>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1000"/>
                            </p:stCondLst>
                            <p:childTnLst>
                              <p:par>
                                <p:cTn id="44" presetID="15" presetClass="emph" presetSubtype="0" grpId="0" nodeType="afterEffect">
                                  <p:stCondLst>
                                    <p:cond delay="0"/>
                                  </p:stCondLst>
                                  <p:iterate type="lt">
                                    <p:tmAbs val="25"/>
                                  </p:iterate>
                                  <p:childTnLst>
                                    <p:set>
                                      <p:cBhvr override="childStyle">
                                        <p:cTn id="45" dur="indefinite"/>
                                        <p:tgtEl>
                                          <p:spTgt spid="7"/>
                                        </p:tgtEl>
                                        <p:attrNameLst>
                                          <p:attrName>style.fontWeight</p:attrName>
                                        </p:attrNameLst>
                                      </p:cBhvr>
                                      <p:to>
                                        <p:strVal val="bold"/>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1" grpId="1" animBg="1"/>
      <p:bldP spid="12" grpId="0" animBg="1"/>
      <p:bldP spid="12" grpId="1" animBg="1"/>
      <p:bldP spid="13" grpId="0" animBg="1"/>
      <p:bldP spid="13" grpId="1" animBg="1"/>
      <p:bldP spid="14" grpId="0" animBg="1"/>
      <p:bldP spid="14"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spTree>
    <p:extLst>
      <p:ext uri="{BB962C8B-B14F-4D97-AF65-F5344CB8AC3E}">
        <p14:creationId xmlns:p14="http://schemas.microsoft.com/office/powerpoint/2010/main" val="3949991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1907BCD-D346-4947-A9D7-F83B2F31F831}"/>
              </a:ext>
            </a:extLst>
          </p:cNvPr>
          <p:cNvSpPr/>
          <p:nvPr/>
        </p:nvSpPr>
        <p:spPr>
          <a:xfrm>
            <a:off x="1873561" y="175978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A22908-7C0D-47E8-B698-95D23F3EE815}"/>
              </a:ext>
            </a:extLst>
          </p:cNvPr>
          <p:cNvSpPr/>
          <p:nvPr/>
        </p:nvSpPr>
        <p:spPr>
          <a:xfrm>
            <a:off x="1873561" y="246316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3D7AF6-E57B-4B33-8894-1BDEBE058F87}"/>
              </a:ext>
            </a:extLst>
          </p:cNvPr>
          <p:cNvSpPr/>
          <p:nvPr/>
        </p:nvSpPr>
        <p:spPr>
          <a:xfrm>
            <a:off x="1873561" y="316655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32F5A28-433C-4245-B847-5CF8C1BD912D}"/>
              </a:ext>
            </a:extLst>
          </p:cNvPr>
          <p:cNvSpPr/>
          <p:nvPr/>
        </p:nvSpPr>
        <p:spPr>
          <a:xfrm>
            <a:off x="1873561" y="386993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79E4B0-7425-4922-988F-56BF12A4F338}"/>
              </a:ext>
            </a:extLst>
          </p:cNvPr>
          <p:cNvSpPr/>
          <p:nvPr/>
        </p:nvSpPr>
        <p:spPr>
          <a:xfrm>
            <a:off x="1873561" y="457332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C2A69B-03DF-41E6-8D45-A5B2CFD95B28}"/>
              </a:ext>
            </a:extLst>
          </p:cNvPr>
          <p:cNvSpPr/>
          <p:nvPr/>
        </p:nvSpPr>
        <p:spPr>
          <a:xfrm>
            <a:off x="1873561" y="527670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838200" y="0"/>
            <a:ext cx="10515600" cy="1325563"/>
          </a:xfrm>
        </p:spPr>
        <p:txBody>
          <a:bodyPr/>
          <a:lstStyle/>
          <a:p>
            <a:r>
              <a:rPr lang="en-US" dirty="0"/>
              <a:t>Lab time!</a:t>
            </a:r>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895216" y="1004855"/>
            <a:ext cx="10774574" cy="524341"/>
          </a:xfrm>
        </p:spPr>
        <p:txBody>
          <a:bodyPr>
            <a:normAutofit/>
          </a:bodyPr>
          <a:lstStyle/>
          <a:p>
            <a:pPr marL="0" indent="0">
              <a:buNone/>
            </a:pPr>
            <a:r>
              <a:rPr lang="en-US" sz="2400" b="1" dirty="0"/>
              <a:t>Tools &amp; Services</a:t>
            </a:r>
          </a:p>
          <a:p>
            <a:pPr marL="0" indent="0">
              <a:buNone/>
            </a:pPr>
            <a:endParaRPr lang="en-US" sz="2400" b="1" dirty="0"/>
          </a:p>
          <a:p>
            <a:endParaRPr lang="en-US" sz="2400" b="1" dirty="0"/>
          </a:p>
          <a:p>
            <a:endParaRPr lang="en-US" sz="2400" dirty="0"/>
          </a:p>
        </p:txBody>
      </p:sp>
      <p:pic>
        <p:nvPicPr>
          <p:cNvPr id="4102" name="Picture 6" descr="Chrome">
            <a:extLst>
              <a:ext uri="{FF2B5EF4-FFF2-40B4-BE49-F238E27FC236}">
                <a16:creationId xmlns:a16="http://schemas.microsoft.com/office/drawing/2014/main" id="{5A4B31E6-184D-463B-B0B2-440906ACB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945" y="1854168"/>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ode.js">
            <a:extLst>
              <a:ext uri="{FF2B5EF4-FFF2-40B4-BE49-F238E27FC236}">
                <a16:creationId xmlns:a16="http://schemas.microsoft.com/office/drawing/2014/main" id="{54EE58B5-4F79-487C-9A4E-A5DAE9100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807" y="2567078"/>
            <a:ext cx="3905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VS Code">
            <a:extLst>
              <a:ext uri="{FF2B5EF4-FFF2-40B4-BE49-F238E27FC236}">
                <a16:creationId xmlns:a16="http://schemas.microsoft.com/office/drawing/2014/main" id="{5BE9152D-6D86-45B7-B458-A2D8444DC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469" y="327685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ostman">
            <a:extLst>
              <a:ext uri="{FF2B5EF4-FFF2-40B4-BE49-F238E27FC236}">
                <a16:creationId xmlns:a16="http://schemas.microsoft.com/office/drawing/2014/main" id="{94BEAD44-942D-4A73-9FD9-F09492EDB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7469" y="397384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github.com/axians/microservicebus-tutorial/raw/master/img/github-logo.png">
            <a:extLst>
              <a:ext uri="{FF2B5EF4-FFF2-40B4-BE49-F238E27FC236}">
                <a16:creationId xmlns:a16="http://schemas.microsoft.com/office/drawing/2014/main" id="{FEB5F0C2-33D1-4DDB-9D03-A0F43AD50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7945" y="4681995"/>
            <a:ext cx="4762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0066A2E-FE39-41FA-8E73-0C227BE7B5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1179" y="5392283"/>
            <a:ext cx="544204" cy="446658"/>
          </a:xfrm>
          <a:prstGeom prst="rect">
            <a:avLst/>
          </a:prstGeom>
        </p:spPr>
      </p:pic>
      <p:sp>
        <p:nvSpPr>
          <p:cNvPr id="7" name="TextBox 6">
            <a:extLst>
              <a:ext uri="{FF2B5EF4-FFF2-40B4-BE49-F238E27FC236}">
                <a16:creationId xmlns:a16="http://schemas.microsoft.com/office/drawing/2014/main" id="{83E13B70-AAE7-4FDA-85C0-C76C88DDFDDC}"/>
              </a:ext>
            </a:extLst>
          </p:cNvPr>
          <p:cNvSpPr txBox="1"/>
          <p:nvPr/>
        </p:nvSpPr>
        <p:spPr>
          <a:xfrm>
            <a:off x="2602515" y="1882175"/>
            <a:ext cx="1173591" cy="461665"/>
          </a:xfrm>
          <a:prstGeom prst="rect">
            <a:avLst/>
          </a:prstGeom>
          <a:noFill/>
        </p:spPr>
        <p:txBody>
          <a:bodyPr wrap="none" rtlCol="0">
            <a:spAutoFit/>
          </a:bodyPr>
          <a:lstStyle/>
          <a:p>
            <a:r>
              <a:rPr lang="en-US" sz="2400" dirty="0"/>
              <a:t>Chrome</a:t>
            </a:r>
          </a:p>
        </p:txBody>
      </p:sp>
      <p:sp>
        <p:nvSpPr>
          <p:cNvPr id="26" name="TextBox 25">
            <a:extLst>
              <a:ext uri="{FF2B5EF4-FFF2-40B4-BE49-F238E27FC236}">
                <a16:creationId xmlns:a16="http://schemas.microsoft.com/office/drawing/2014/main" id="{58FD3452-A98C-4998-823B-90562C03B288}"/>
              </a:ext>
            </a:extLst>
          </p:cNvPr>
          <p:cNvSpPr txBox="1"/>
          <p:nvPr/>
        </p:nvSpPr>
        <p:spPr>
          <a:xfrm>
            <a:off x="2602515" y="2571239"/>
            <a:ext cx="1132041" cy="461665"/>
          </a:xfrm>
          <a:prstGeom prst="rect">
            <a:avLst/>
          </a:prstGeom>
          <a:noFill/>
        </p:spPr>
        <p:txBody>
          <a:bodyPr wrap="none" rtlCol="0">
            <a:spAutoFit/>
          </a:bodyPr>
          <a:lstStyle/>
          <a:p>
            <a:r>
              <a:rPr lang="en-US" sz="2400" dirty="0"/>
              <a:t>Node.js</a:t>
            </a:r>
          </a:p>
        </p:txBody>
      </p:sp>
      <p:sp>
        <p:nvSpPr>
          <p:cNvPr id="30" name="TextBox 29">
            <a:extLst>
              <a:ext uri="{FF2B5EF4-FFF2-40B4-BE49-F238E27FC236}">
                <a16:creationId xmlns:a16="http://schemas.microsoft.com/office/drawing/2014/main" id="{BB5E95D6-BA9F-4357-85B6-751DBEA3655B}"/>
              </a:ext>
            </a:extLst>
          </p:cNvPr>
          <p:cNvSpPr txBox="1"/>
          <p:nvPr/>
        </p:nvSpPr>
        <p:spPr>
          <a:xfrm>
            <a:off x="2602515" y="3255774"/>
            <a:ext cx="2509020" cy="461665"/>
          </a:xfrm>
          <a:prstGeom prst="rect">
            <a:avLst/>
          </a:prstGeom>
          <a:noFill/>
        </p:spPr>
        <p:txBody>
          <a:bodyPr wrap="none" rtlCol="0">
            <a:spAutoFit/>
          </a:bodyPr>
          <a:lstStyle/>
          <a:p>
            <a:r>
              <a:rPr lang="en-US" sz="2400" dirty="0"/>
              <a:t>Visual Studio Code</a:t>
            </a:r>
          </a:p>
        </p:txBody>
      </p:sp>
      <p:sp>
        <p:nvSpPr>
          <p:cNvPr id="34" name="TextBox 33">
            <a:extLst>
              <a:ext uri="{FF2B5EF4-FFF2-40B4-BE49-F238E27FC236}">
                <a16:creationId xmlns:a16="http://schemas.microsoft.com/office/drawing/2014/main" id="{0740E5A3-0878-4BD5-8178-61F0918C61BB}"/>
              </a:ext>
            </a:extLst>
          </p:cNvPr>
          <p:cNvSpPr txBox="1"/>
          <p:nvPr/>
        </p:nvSpPr>
        <p:spPr>
          <a:xfrm>
            <a:off x="2602515" y="3997283"/>
            <a:ext cx="1273105" cy="461665"/>
          </a:xfrm>
          <a:prstGeom prst="rect">
            <a:avLst/>
          </a:prstGeom>
          <a:noFill/>
        </p:spPr>
        <p:txBody>
          <a:bodyPr wrap="none" rtlCol="0">
            <a:spAutoFit/>
          </a:bodyPr>
          <a:lstStyle/>
          <a:p>
            <a:r>
              <a:rPr lang="en-US" sz="2400" dirty="0"/>
              <a:t>Postman</a:t>
            </a:r>
          </a:p>
        </p:txBody>
      </p:sp>
      <p:sp>
        <p:nvSpPr>
          <p:cNvPr id="35" name="TextBox 34">
            <a:extLst>
              <a:ext uri="{FF2B5EF4-FFF2-40B4-BE49-F238E27FC236}">
                <a16:creationId xmlns:a16="http://schemas.microsoft.com/office/drawing/2014/main" id="{76CEE2C1-64D7-4EE3-828C-4B311CB62B68}"/>
              </a:ext>
            </a:extLst>
          </p:cNvPr>
          <p:cNvSpPr txBox="1"/>
          <p:nvPr/>
        </p:nvSpPr>
        <p:spPr>
          <a:xfrm>
            <a:off x="2602515" y="4686347"/>
            <a:ext cx="1067921" cy="461665"/>
          </a:xfrm>
          <a:prstGeom prst="rect">
            <a:avLst/>
          </a:prstGeom>
          <a:noFill/>
        </p:spPr>
        <p:txBody>
          <a:bodyPr wrap="none" rtlCol="0">
            <a:spAutoFit/>
          </a:bodyPr>
          <a:lstStyle/>
          <a:p>
            <a:r>
              <a:rPr lang="en-US" sz="2400" dirty="0"/>
              <a:t>GitHub</a:t>
            </a:r>
          </a:p>
        </p:txBody>
      </p:sp>
      <p:sp>
        <p:nvSpPr>
          <p:cNvPr id="36" name="TextBox 35">
            <a:extLst>
              <a:ext uri="{FF2B5EF4-FFF2-40B4-BE49-F238E27FC236}">
                <a16:creationId xmlns:a16="http://schemas.microsoft.com/office/drawing/2014/main" id="{F78AE144-ED2C-4354-B844-61592F70A374}"/>
              </a:ext>
            </a:extLst>
          </p:cNvPr>
          <p:cNvSpPr txBox="1"/>
          <p:nvPr/>
        </p:nvSpPr>
        <p:spPr>
          <a:xfrm>
            <a:off x="2602515" y="5370882"/>
            <a:ext cx="2242473" cy="461665"/>
          </a:xfrm>
          <a:prstGeom prst="rect">
            <a:avLst/>
          </a:prstGeom>
          <a:noFill/>
        </p:spPr>
        <p:txBody>
          <a:bodyPr wrap="none" rtlCol="0">
            <a:spAutoFit/>
          </a:bodyPr>
          <a:lstStyle/>
          <a:p>
            <a:r>
              <a:rPr lang="en-US" sz="2400" dirty="0"/>
              <a:t>microServiceBus</a:t>
            </a:r>
          </a:p>
        </p:txBody>
      </p:sp>
      <p:sp>
        <p:nvSpPr>
          <p:cNvPr id="4" name="TextBox 3">
            <a:extLst>
              <a:ext uri="{FF2B5EF4-FFF2-40B4-BE49-F238E27FC236}">
                <a16:creationId xmlns:a16="http://schemas.microsoft.com/office/drawing/2014/main" id="{4DEBD947-C026-42A3-94E3-9AA79B0A30F1}"/>
              </a:ext>
            </a:extLst>
          </p:cNvPr>
          <p:cNvSpPr txBox="1"/>
          <p:nvPr/>
        </p:nvSpPr>
        <p:spPr>
          <a:xfrm>
            <a:off x="6677025" y="365551"/>
            <a:ext cx="5312929" cy="707886"/>
          </a:xfrm>
          <a:prstGeom prst="rect">
            <a:avLst/>
          </a:prstGeom>
          <a:noFill/>
        </p:spPr>
        <p:txBody>
          <a:bodyPr wrap="none" rtlCol="0">
            <a:spAutoFit/>
          </a:bodyPr>
          <a:lstStyle/>
          <a:p>
            <a:r>
              <a:rPr lang="en-US" sz="4000" dirty="0">
                <a:solidFill>
                  <a:schemeClr val="tx1">
                    <a:lumMod val="65000"/>
                  </a:schemeClr>
                </a:solidFill>
              </a:rPr>
              <a:t>http://bit.ly/</a:t>
            </a:r>
            <a:r>
              <a:rPr lang="en-US" sz="4000" b="1" dirty="0"/>
              <a:t>msbtutorial</a:t>
            </a:r>
          </a:p>
        </p:txBody>
      </p:sp>
    </p:spTree>
    <p:extLst>
      <p:ext uri="{BB962C8B-B14F-4D97-AF65-F5344CB8AC3E}">
        <p14:creationId xmlns:p14="http://schemas.microsoft.com/office/powerpoint/2010/main" val="1778499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 20">
            <a:extLst>
              <a:ext uri="{FF2B5EF4-FFF2-40B4-BE49-F238E27FC236}">
                <a16:creationId xmlns:a16="http://schemas.microsoft.com/office/drawing/2014/main" id="{7F8B4846-00A5-4732-BD1F-754AFA4F4549}"/>
              </a:ext>
            </a:extLst>
          </p:cNvPr>
          <p:cNvGrpSpPr/>
          <p:nvPr/>
        </p:nvGrpSpPr>
        <p:grpSpPr>
          <a:xfrm>
            <a:off x="9706700" y="2991087"/>
            <a:ext cx="2048724" cy="2060107"/>
            <a:chOff x="9528900" y="2991087"/>
            <a:chExt cx="2048724" cy="2060107"/>
          </a:xfrm>
        </p:grpSpPr>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900" y="2991087"/>
              <a:ext cx="2048724" cy="2060107"/>
            </a:xfrm>
            <a:prstGeom prst="rect">
              <a:avLst/>
            </a:prstGeom>
          </p:spPr>
        </p:pic>
        <p:sp>
          <p:nvSpPr>
            <p:cNvPr id="13" name="Rektangel 12"/>
            <p:cNvSpPr/>
            <p:nvPr/>
          </p:nvSpPr>
          <p:spPr>
            <a:xfrm>
              <a:off x="9729585"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Business Solution</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gr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837" y="2991089"/>
            <a:ext cx="2556616" cy="2060107"/>
          </a:xfrm>
          <a:prstGeom prst="rect">
            <a:avLst/>
          </a:prstGeom>
        </p:spPr>
      </p:pic>
      <p:pic>
        <p:nvPicPr>
          <p:cNvPr id="6" name="Bildobjekt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418" y="2991089"/>
            <a:ext cx="2556616" cy="2060107"/>
          </a:xfrm>
          <a:prstGeom prst="rect">
            <a:avLst/>
          </a:prstGeom>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30" y="2991089"/>
            <a:ext cx="2556616" cy="2060107"/>
          </a:xfrm>
          <a:prstGeom prst="rect">
            <a:avLst/>
          </a:prstGeom>
        </p:spPr>
      </p:pic>
      <p:pic>
        <p:nvPicPr>
          <p:cNvPr id="8" name="Bildobjekt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125" y="2985415"/>
            <a:ext cx="2556616" cy="2060107"/>
          </a:xfrm>
          <a:prstGeom prst="rect">
            <a:avLst/>
          </a:prstGeom>
        </p:spPr>
      </p:pic>
      <p:sp>
        <p:nvSpPr>
          <p:cNvPr id="9" name="Rektangel 8"/>
          <p:cNvSpPr/>
          <p:nvPr/>
        </p:nvSpPr>
        <p:spPr>
          <a:xfrm>
            <a:off x="214191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(Devices)</a:t>
            </a:r>
            <a:endPar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 name="Rektangel 9"/>
          <p:cNvSpPr/>
          <p:nvPr/>
        </p:nvSpPr>
        <p:spPr>
          <a:xfrm>
            <a:off x="409540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rPr>
              <a:t>Communi</a:t>
            </a: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-cation</a:t>
            </a:r>
          </a:p>
        </p:txBody>
      </p:sp>
      <p:sp>
        <p:nvSpPr>
          <p:cNvPr id="11" name="Rektangel 10"/>
          <p:cNvSpPr/>
          <p:nvPr/>
        </p:nvSpPr>
        <p:spPr>
          <a:xfrm>
            <a:off x="6041967" y="3229905"/>
            <a:ext cx="1616003" cy="461665"/>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Cloud</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12" name="Rektangel 11"/>
          <p:cNvSpPr/>
          <p:nvPr/>
        </p:nvSpPr>
        <p:spPr>
          <a:xfrm>
            <a:off x="7960822"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IoT Operations</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8" name="Rubrik 1"/>
          <p:cNvSpPr txBox="1">
            <a:spLocks/>
          </p:cNvSpPr>
          <p:nvPr/>
        </p:nvSpPr>
        <p:spPr>
          <a:xfrm>
            <a:off x="363166" y="366185"/>
            <a:ext cx="11465668" cy="470528"/>
          </a:xfrm>
          <a:prstGeom prst="rect">
            <a:avLst/>
          </a:prstGeom>
        </p:spPr>
        <p:txBody>
          <a:bodyPr vert="horz" lIns="121920" tIns="60960" rIns="121920" bIns="60960" rtlCol="0" anchor="ctr">
            <a:normAutofit fontScale="97500" lnSpcReduction="100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2933" b="1" i="0" u="none" strike="noStrike" kern="1200" cap="all" spc="0" normalizeH="0" baseline="0" noProof="0">
                <a:ln>
                  <a:noFill/>
                </a:ln>
                <a:solidFill>
                  <a:prstClr val="white"/>
                </a:solidFill>
                <a:effectLst/>
                <a:uLnTx/>
                <a:uFillTx/>
                <a:latin typeface="Segoe UI"/>
                <a:ea typeface="+mj-ea"/>
                <a:cs typeface="+mj-cs"/>
              </a:rPr>
              <a:t>IoT Operations generic offering</a:t>
            </a:r>
          </a:p>
        </p:txBody>
      </p:sp>
      <p:grpSp>
        <p:nvGrpSpPr>
          <p:cNvPr id="22" name="Grupp 21">
            <a:extLst>
              <a:ext uri="{FF2B5EF4-FFF2-40B4-BE49-F238E27FC236}">
                <a16:creationId xmlns:a16="http://schemas.microsoft.com/office/drawing/2014/main" id="{84D1983B-47F1-4336-B987-2869F06768BD}"/>
              </a:ext>
            </a:extLst>
          </p:cNvPr>
          <p:cNvGrpSpPr/>
          <p:nvPr/>
        </p:nvGrpSpPr>
        <p:grpSpPr>
          <a:xfrm>
            <a:off x="596441" y="2973120"/>
            <a:ext cx="1872813" cy="2060107"/>
            <a:chOff x="418641" y="2973120"/>
            <a:chExt cx="1872813" cy="2060107"/>
          </a:xfrm>
        </p:grpSpPr>
        <p:pic>
          <p:nvPicPr>
            <p:cNvPr id="31" name="Bildobjekt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47" y="2973120"/>
              <a:ext cx="1838807" cy="2060107"/>
            </a:xfrm>
            <a:prstGeom prst="rect">
              <a:avLst/>
            </a:prstGeom>
          </p:spPr>
        </p:pic>
        <p:sp>
          <p:nvSpPr>
            <p:cNvPr id="32" name="Rektangel 31"/>
            <p:cNvSpPr/>
            <p:nvPr/>
          </p:nvSpPr>
          <p:spPr>
            <a:xfrm>
              <a:off x="418641" y="3266551"/>
              <a:ext cx="1616003" cy="1077218"/>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PLC’s</a:t>
              </a:r>
              <a:endParaRPr kumimoji="0" lang="sv-SE"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Machines, Sensors, </a:t>
              </a: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meters etc... </a:t>
              </a: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30" name="AutoShape 2" descr="Image result for dell logo"/>
          <p:cNvSpPr>
            <a:spLocks noChangeAspect="1" noChangeArrowheads="1"/>
          </p:cNvSpPr>
          <p:nvPr/>
        </p:nvSpPr>
        <p:spPr bwMode="auto">
          <a:xfrm>
            <a:off x="7052945" y="3462138"/>
            <a:ext cx="362721" cy="4342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3B3C40"/>
              </a:solidFill>
              <a:effectLst/>
              <a:uLnTx/>
              <a:uFillTx/>
              <a:latin typeface="Segoe UI"/>
              <a:ea typeface="+mn-ea"/>
              <a:cs typeface="+mn-cs"/>
            </a:endParaRPr>
          </a:p>
        </p:txBody>
      </p:sp>
      <p:grpSp>
        <p:nvGrpSpPr>
          <p:cNvPr id="24" name="Grupp 23">
            <a:extLst>
              <a:ext uri="{FF2B5EF4-FFF2-40B4-BE49-F238E27FC236}">
                <a16:creationId xmlns:a16="http://schemas.microsoft.com/office/drawing/2014/main" id="{5D8675CC-6552-44A1-B93F-2693B1730D2B}"/>
              </a:ext>
            </a:extLst>
          </p:cNvPr>
          <p:cNvGrpSpPr/>
          <p:nvPr/>
        </p:nvGrpSpPr>
        <p:grpSpPr>
          <a:xfrm>
            <a:off x="1397000" y="5256401"/>
            <a:ext cx="9049408" cy="792524"/>
            <a:chOff x="1029057" y="5256401"/>
            <a:chExt cx="9376858" cy="792524"/>
          </a:xfrm>
        </p:grpSpPr>
        <p:sp>
          <p:nvSpPr>
            <p:cNvPr id="35" name="textruta 34"/>
            <p:cNvSpPr txBox="1"/>
            <p:nvPr/>
          </p:nvSpPr>
          <p:spPr>
            <a:xfrm>
              <a:off x="1029057" y="5587260"/>
              <a:ext cx="93768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a:ea typeface="+mn-ea"/>
                  <a:cs typeface="+mn-cs"/>
                </a:rPr>
                <a:t>Set price per device &amp; month</a:t>
              </a:r>
              <a:r>
                <a:rPr kumimoji="0" lang="en-US" sz="2400" b="0" i="0" u="none" strike="noStrike" kern="1200" cap="none" spc="0" normalizeH="0" baseline="0" noProof="0">
                  <a:ln>
                    <a:noFill/>
                  </a:ln>
                  <a:solidFill>
                    <a:prstClr val="white"/>
                  </a:solidFill>
                  <a:effectLst/>
                  <a:uLnTx/>
                  <a:uFillTx/>
                  <a:latin typeface="Segoe UI"/>
                  <a:ea typeface="+mn-ea"/>
                  <a:cs typeface="+mn-cs"/>
                </a:rPr>
                <a:t>.</a:t>
              </a:r>
            </a:p>
          </p:txBody>
        </p:sp>
        <p:sp>
          <p:nvSpPr>
            <p:cNvPr id="3" name="Höger klammerparentes 2">
              <a:extLst>
                <a:ext uri="{FF2B5EF4-FFF2-40B4-BE49-F238E27FC236}">
                  <a16:creationId xmlns:a16="http://schemas.microsoft.com/office/drawing/2014/main" id="{361CE010-ECEF-4CFC-8F94-A9B39AFDA7E5}"/>
                </a:ext>
              </a:extLst>
            </p:cNvPr>
            <p:cNvSpPr/>
            <p:nvPr/>
          </p:nvSpPr>
          <p:spPr>
            <a:xfrm rot="5400000">
              <a:off x="5595511" y="1462762"/>
              <a:ext cx="243950" cy="7831227"/>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7" name="Bildobjekt 16">
            <a:extLst>
              <a:ext uri="{FF2B5EF4-FFF2-40B4-BE49-F238E27FC236}">
                <a16:creationId xmlns:a16="http://schemas.microsoft.com/office/drawing/2014/main" id="{5B67FDE0-AF5F-4A83-ACC0-A898B4171B9A}"/>
              </a:ext>
            </a:extLst>
          </p:cNvPr>
          <p:cNvPicPr>
            <a:picLocks noChangeAspect="1"/>
          </p:cNvPicPr>
          <p:nvPr/>
        </p:nvPicPr>
        <p:blipFill>
          <a:blip r:embed="rId5"/>
          <a:stretch>
            <a:fillRect/>
          </a:stretch>
        </p:blipFill>
        <p:spPr>
          <a:xfrm>
            <a:off x="7415666" y="4443335"/>
            <a:ext cx="1364100"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8" name="Bildobjekt 17">
            <a:extLst>
              <a:ext uri="{FF2B5EF4-FFF2-40B4-BE49-F238E27FC236}">
                <a16:creationId xmlns:a16="http://schemas.microsoft.com/office/drawing/2014/main" id="{8F13D5B1-83BA-4D0C-982B-A7805AF5728F}"/>
              </a:ext>
            </a:extLst>
          </p:cNvPr>
          <p:cNvPicPr>
            <a:picLocks noChangeAspect="1"/>
          </p:cNvPicPr>
          <p:nvPr/>
        </p:nvPicPr>
        <p:blipFill>
          <a:blip r:embed="rId6"/>
          <a:stretch>
            <a:fillRect/>
          </a:stretch>
        </p:blipFill>
        <p:spPr>
          <a:xfrm>
            <a:off x="8234877" y="4559526"/>
            <a:ext cx="1355766" cy="19308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0" name="Bildobjekt 19">
            <a:extLst>
              <a:ext uri="{FF2B5EF4-FFF2-40B4-BE49-F238E27FC236}">
                <a16:creationId xmlns:a16="http://schemas.microsoft.com/office/drawing/2014/main" id="{BF80A142-722F-4649-A705-15F70B961CBC}"/>
              </a:ext>
            </a:extLst>
          </p:cNvPr>
          <p:cNvPicPr>
            <a:picLocks noChangeAspect="1"/>
          </p:cNvPicPr>
          <p:nvPr/>
        </p:nvPicPr>
        <p:blipFill>
          <a:blip r:embed="rId7"/>
          <a:stretch>
            <a:fillRect/>
          </a:stretch>
        </p:blipFill>
        <p:spPr>
          <a:xfrm>
            <a:off x="9081756" y="4686000"/>
            <a:ext cx="1352987"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6" name="Rektangel 35">
            <a:extLst>
              <a:ext uri="{FF2B5EF4-FFF2-40B4-BE49-F238E27FC236}">
                <a16:creationId xmlns:a16="http://schemas.microsoft.com/office/drawing/2014/main" id="{6521EBED-61FF-4D2F-8328-D3649DCFAF30}"/>
              </a:ext>
            </a:extLst>
          </p:cNvPr>
          <p:cNvSpPr/>
          <p:nvPr/>
        </p:nvSpPr>
        <p:spPr>
          <a:xfrm>
            <a:off x="480422" y="2098224"/>
            <a:ext cx="11348412" cy="81359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pic>
        <p:nvPicPr>
          <p:cNvPr id="37" name="Picture 8" descr="Image result for dell logo">
            <a:extLst>
              <a:ext uri="{FF2B5EF4-FFF2-40B4-BE49-F238E27FC236}">
                <a16:creationId xmlns:a16="http://schemas.microsoft.com/office/drawing/2014/main" id="{1FBBD5C4-2B20-4F3A-BE54-44C1CD56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6645" y="2138340"/>
            <a:ext cx="730756" cy="73075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tele2 logo">
            <a:extLst>
              <a:ext uri="{FF2B5EF4-FFF2-40B4-BE49-F238E27FC236}">
                <a16:creationId xmlns:a16="http://schemas.microsoft.com/office/drawing/2014/main" id="{1AA00E19-A03A-4532-9076-E94D14CD22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4815" y="2333712"/>
            <a:ext cx="1034972" cy="408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Bildresultat för Actemium logo png">
            <a:extLst>
              <a:ext uri="{FF2B5EF4-FFF2-40B4-BE49-F238E27FC236}">
                <a16:creationId xmlns:a16="http://schemas.microsoft.com/office/drawing/2014/main" id="{D144E8EC-96D5-45F6-BB2F-F3E1A54D8D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87" y="2092550"/>
            <a:ext cx="1854517" cy="441195"/>
          </a:xfrm>
          <a:prstGeom prst="rect">
            <a:avLst/>
          </a:prstGeom>
          <a:noFill/>
          <a:extLst>
            <a:ext uri="{909E8E84-426E-40DD-AFC4-6F175D3DCCD1}">
              <a14:hiddenFill xmlns:a14="http://schemas.microsoft.com/office/drawing/2010/main">
                <a:solidFill>
                  <a:srgbClr val="FFFFFF"/>
                </a:solidFill>
              </a14:hiddenFill>
            </a:ext>
          </a:extLst>
        </p:spPr>
      </p:pic>
      <p:pic>
        <p:nvPicPr>
          <p:cNvPr id="44" name="Bildobjekt 43">
            <a:extLst>
              <a:ext uri="{FF2B5EF4-FFF2-40B4-BE49-F238E27FC236}">
                <a16:creationId xmlns:a16="http://schemas.microsoft.com/office/drawing/2014/main" id="{83AEA410-6777-4240-8845-91D4AC1B694F}"/>
              </a:ext>
            </a:extLst>
          </p:cNvPr>
          <p:cNvPicPr>
            <a:picLocks noChangeAspect="1"/>
          </p:cNvPicPr>
          <p:nvPr/>
        </p:nvPicPr>
        <p:blipFill>
          <a:blip r:embed="rId11"/>
          <a:stretch>
            <a:fillRect/>
          </a:stretch>
        </p:blipFill>
        <p:spPr>
          <a:xfrm>
            <a:off x="9931116" y="2441487"/>
            <a:ext cx="1604877" cy="292962"/>
          </a:xfrm>
          <a:prstGeom prst="rect">
            <a:avLst/>
          </a:prstGeom>
        </p:spPr>
      </p:pic>
      <p:pic>
        <p:nvPicPr>
          <p:cNvPr id="45" name="Bildobjekt 44">
            <a:extLst>
              <a:ext uri="{FF2B5EF4-FFF2-40B4-BE49-F238E27FC236}">
                <a16:creationId xmlns:a16="http://schemas.microsoft.com/office/drawing/2014/main" id="{75DB0F8F-CCEE-488C-A0ED-D3818E1BC4A7}"/>
              </a:ext>
            </a:extLst>
          </p:cNvPr>
          <p:cNvPicPr>
            <a:picLocks noChangeAspect="1"/>
          </p:cNvPicPr>
          <p:nvPr/>
        </p:nvPicPr>
        <p:blipFill>
          <a:blip r:embed="rId11"/>
          <a:stretch>
            <a:fillRect/>
          </a:stretch>
        </p:blipFill>
        <p:spPr>
          <a:xfrm>
            <a:off x="7960822" y="2424551"/>
            <a:ext cx="1604877" cy="306993"/>
          </a:xfrm>
          <a:prstGeom prst="rect">
            <a:avLst/>
          </a:prstGeom>
        </p:spPr>
      </p:pic>
      <p:sp>
        <p:nvSpPr>
          <p:cNvPr id="46" name="Textfeld 10">
            <a:extLst>
              <a:ext uri="{FF2B5EF4-FFF2-40B4-BE49-F238E27FC236}">
                <a16:creationId xmlns:a16="http://schemas.microsoft.com/office/drawing/2014/main" id="{1D75FBF7-144A-44B2-8372-6C9C1AACDEDC}"/>
              </a:ext>
            </a:extLst>
          </p:cNvPr>
          <p:cNvSpPr txBox="1"/>
          <p:nvPr/>
        </p:nvSpPr>
        <p:spPr>
          <a:xfrm>
            <a:off x="7990659" y="2661544"/>
            <a:ext cx="1586166" cy="307777"/>
          </a:xfrm>
          <a:prstGeom prst="rect">
            <a:avLst/>
          </a:prstGeom>
          <a:noFill/>
        </p:spPr>
        <p:txBody>
          <a:bodyPr wrap="square" rtlCol="0">
            <a:spAutoFit/>
          </a:bodyPr>
          <a:ls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IoT </a:t>
            </a:r>
            <a:r>
              <a:rPr kumimoji="0" lang="en-US" sz="1200" b="0"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Nordic</a:t>
            </a:r>
          </a:p>
        </p:txBody>
      </p:sp>
      <p:pic>
        <p:nvPicPr>
          <p:cNvPr id="47" name="Picture 2" descr="https://microservicebus.com/Images/azurelogo.png">
            <a:extLst>
              <a:ext uri="{FF2B5EF4-FFF2-40B4-BE49-F238E27FC236}">
                <a16:creationId xmlns:a16="http://schemas.microsoft.com/office/drawing/2014/main" id="{75F37752-7A20-4949-896F-6683BFFFB1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1306" y="2239598"/>
            <a:ext cx="1568433" cy="5659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Bildresultat för omexom logo png">
            <a:extLst>
              <a:ext uri="{FF2B5EF4-FFF2-40B4-BE49-F238E27FC236}">
                <a16:creationId xmlns:a16="http://schemas.microsoft.com/office/drawing/2014/main" id="{E79ACD82-9977-4DE1-8DF5-69DE584701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315" y="2545459"/>
            <a:ext cx="1439063" cy="32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0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25"/>
                                      </p:to>
                                    </p:set>
                                    <p:animEffect filter="image" prLst="opacity: 0.25">
                                      <p:cBhvr rctx="IE">
                                        <p:cTn id="10" dur="indefinite"/>
                                        <p:tgtEl>
                                          <p:spTgt spid="22"/>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Customer Response</a:t>
            </a:r>
          </a:p>
        </p:txBody>
      </p:sp>
    </p:spTree>
    <p:extLst>
      <p:ext uri="{BB962C8B-B14F-4D97-AF65-F5344CB8AC3E}">
        <p14:creationId xmlns:p14="http://schemas.microsoft.com/office/powerpoint/2010/main" val="147241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5927CB-1ED5-42CC-B102-10D093746394}"/>
              </a:ext>
            </a:extLst>
          </p:cNvPr>
          <p:cNvSpPr>
            <a:spLocks noGrp="1"/>
          </p:cNvSpPr>
          <p:nvPr>
            <p:ph type="title"/>
          </p:nvPr>
        </p:nvSpPr>
        <p:spPr>
          <a:xfrm>
            <a:off x="582148" y="767819"/>
            <a:ext cx="11294896" cy="738664"/>
          </a:xfrm>
        </p:spPr>
        <p:txBody>
          <a:bodyPr/>
          <a:lstStyle/>
          <a:p>
            <a:r>
              <a:rPr lang="en-US" sz="4000" dirty="0"/>
              <a:t>DES Business Platform</a:t>
            </a:r>
            <a:endParaRPr lang="sv-SE" sz="4000" dirty="0"/>
          </a:p>
        </p:txBody>
      </p:sp>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C6A331B-8401-4629-8A44-4A5DE9BCC88A}"/>
              </a:ext>
            </a:extLst>
          </p:cNvPr>
          <p:cNvGrpSpPr/>
          <p:nvPr/>
        </p:nvGrpSpPr>
        <p:grpSpPr>
          <a:xfrm>
            <a:off x="0" y="2212181"/>
            <a:ext cx="12192000" cy="2433637"/>
            <a:chOff x="0" y="2212181"/>
            <a:chExt cx="12192000" cy="2433637"/>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2212181"/>
              <a:ext cx="12192000" cy="243363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2690981"/>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spTree>
    <p:extLst>
      <p:ext uri="{BB962C8B-B14F-4D97-AF65-F5344CB8AC3E}">
        <p14:creationId xmlns:p14="http://schemas.microsoft.com/office/powerpoint/2010/main" val="21331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1.48148E-6 L 0 -0.32246 " pathEditMode="relative" rAng="0" ptsTypes="AA">
                                      <p:cBhvr>
                                        <p:cTn id="9" dur="1000" fill="hold"/>
                                        <p:tgtEl>
                                          <p:spTgt spid="6"/>
                                        </p:tgtEl>
                                        <p:attrNameLst>
                                          <p:attrName>ppt_x</p:attrName>
                                          <p:attrName>ppt_y</p:attrName>
                                        </p:attrNameLst>
                                      </p:cBhvr>
                                      <p:rCtr x="0" y="-1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863363"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4099" name="Group 4098">
            <a:extLst>
              <a:ext uri="{FF2B5EF4-FFF2-40B4-BE49-F238E27FC236}">
                <a16:creationId xmlns:a16="http://schemas.microsoft.com/office/drawing/2014/main" id="{9C85A9A1-6CD2-43BA-8D23-247B70045BB6}"/>
              </a:ext>
            </a:extLst>
          </p:cNvPr>
          <p:cNvGrpSpPr/>
          <p:nvPr/>
        </p:nvGrpSpPr>
        <p:grpSpPr>
          <a:xfrm>
            <a:off x="1386503" y="2787914"/>
            <a:ext cx="9178604" cy="3653973"/>
            <a:chOff x="1386503" y="2787914"/>
            <a:chExt cx="9178604" cy="3653973"/>
          </a:xfrm>
        </p:grpSpPr>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6"/>
              <a:stretch>
                <a:fillRect/>
              </a:stretch>
            </p:blipFill>
            <p:spPr>
              <a:xfrm>
                <a:off x="2994517" y="1781603"/>
                <a:ext cx="302960" cy="298010"/>
              </a:xfrm>
              <a:prstGeom prst="rect">
                <a:avLst/>
              </a:prstGeom>
            </p:spPr>
          </p:pic>
        </p:grpSp>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6"/>
              <a:stretch>
                <a:fillRect/>
              </a:stretch>
            </p:blipFill>
            <p:spPr>
              <a:xfrm>
                <a:off x="1383069" y="4575670"/>
                <a:ext cx="302960" cy="298010"/>
              </a:xfrm>
              <a:prstGeom prst="rect">
                <a:avLst/>
              </a:prstGeom>
            </p:spPr>
          </p:pic>
        </p:grpSp>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7"/>
            <a:stretch>
              <a:fillRect/>
            </a:stretch>
          </p:blipFill>
          <p:spPr>
            <a:xfrm>
              <a:off x="1655842" y="3750077"/>
              <a:ext cx="633656" cy="417176"/>
            </a:xfrm>
            <a:prstGeom prst="rect">
              <a:avLst/>
            </a:prstGeom>
          </p:spPr>
        </p:pic>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6"/>
            <a:stretch>
              <a:fillRect/>
            </a:stretch>
          </p:blipFill>
          <p:spPr>
            <a:xfrm>
              <a:off x="3371647" y="3029320"/>
              <a:ext cx="239936" cy="236016"/>
            </a:xfrm>
            <a:prstGeom prst="rect">
              <a:avLst/>
            </a:prstGeom>
          </p:spPr>
        </p:pic>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6"/>
            <a:stretch>
              <a:fillRect/>
            </a:stretch>
          </p:blipFill>
          <p:spPr>
            <a:xfrm>
              <a:off x="3365612" y="4197737"/>
              <a:ext cx="239936" cy="23601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8"/>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9"/>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10"/>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1"/>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9"/>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8"/>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10"/>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10"/>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IoT">
              <a:extLst>
                <a:ext uri="{FF2B5EF4-FFF2-40B4-BE49-F238E27FC236}">
                  <a16:creationId xmlns:a16="http://schemas.microsoft.com/office/drawing/2014/main" id="{A75B0718-4239-4400-A273-28A6F01741C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sp>
          <p:nvSpPr>
            <p:cNvPr id="36" name="Freeform 60">
              <a:extLst>
                <a:ext uri="{FF2B5EF4-FFF2-40B4-BE49-F238E27FC236}">
                  <a16:creationId xmlns:a16="http://schemas.microsoft.com/office/drawing/2014/main" id="{24EE37B5-6618-4687-B059-E6CE3A913F6F}"/>
                </a:ext>
              </a:extLst>
            </p:cNvPr>
            <p:cNvSpPr>
              <a:spLocks noChangeAspect="1"/>
            </p:cNvSpPr>
            <p:nvPr/>
          </p:nvSpPr>
          <p:spPr bwMode="auto">
            <a:xfrm rot="5280000">
              <a:off x="5743149" y="4324970"/>
              <a:ext cx="644658" cy="819725"/>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gradFill>
              <a:gsLst>
                <a:gs pos="50000">
                  <a:srgbClr val="5EB6DA"/>
                </a:gs>
                <a:gs pos="50000">
                  <a:srgbClr val="3999C6"/>
                </a:gs>
              </a:gsLst>
              <a:lin ang="6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endParaRPr lang="en-US" sz="5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5014D25E-5955-49FC-8ECA-270160231316}"/>
                </a:ext>
              </a:extLst>
            </p:cNvPr>
            <p:cNvGrpSpPr/>
            <p:nvPr/>
          </p:nvGrpSpPr>
          <p:grpSpPr>
            <a:xfrm>
              <a:off x="3496802" y="5170718"/>
              <a:ext cx="746720" cy="947184"/>
              <a:chOff x="2120696" y="4192857"/>
              <a:chExt cx="942860" cy="1195980"/>
            </a:xfrm>
          </p:grpSpPr>
          <p:sp>
            <p:nvSpPr>
              <p:cNvPr id="62" name="Field gateway">
                <a:extLst>
                  <a:ext uri="{FF2B5EF4-FFF2-40B4-BE49-F238E27FC236}">
                    <a16:creationId xmlns:a16="http://schemas.microsoft.com/office/drawing/2014/main" id="{32AF3E49-B87F-4A6C-8877-7C548DC868F3}"/>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63" name="Picture 62">
                <a:extLst>
                  <a:ext uri="{FF2B5EF4-FFF2-40B4-BE49-F238E27FC236}">
                    <a16:creationId xmlns:a16="http://schemas.microsoft.com/office/drawing/2014/main" id="{3832AAF8-1E78-4B90-8238-130AF4E4C3C4}"/>
                  </a:ext>
                </a:extLst>
              </p:cNvPr>
              <p:cNvPicPr>
                <a:picLocks noChangeAspect="1"/>
              </p:cNvPicPr>
              <p:nvPr/>
            </p:nvPicPr>
            <p:blipFill>
              <a:blip r:embed="rId12"/>
              <a:stretch>
                <a:fillRect/>
              </a:stretch>
            </p:blipFill>
            <p:spPr>
              <a:xfrm>
                <a:off x="2226557" y="4356248"/>
                <a:ext cx="707143" cy="507536"/>
              </a:xfrm>
              <a:prstGeom prst="rect">
                <a:avLst/>
              </a:prstGeom>
            </p:spPr>
          </p:pic>
        </p:grpSp>
        <p:sp>
          <p:nvSpPr>
            <p:cNvPr id="38" name="Rectangle 37">
              <a:extLst>
                <a:ext uri="{FF2B5EF4-FFF2-40B4-BE49-F238E27FC236}">
                  <a16:creationId xmlns:a16="http://schemas.microsoft.com/office/drawing/2014/main" id="{F2A494BC-9439-47A7-B238-CD8EC838E9B2}"/>
                </a:ext>
              </a:extLst>
            </p:cNvPr>
            <p:cNvSpPr/>
            <p:nvPr/>
          </p:nvSpPr>
          <p:spPr>
            <a:xfrm>
              <a:off x="7188588" y="2787914"/>
              <a:ext cx="1026506" cy="1024379"/>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Event processing</a:t>
              </a:r>
            </a:p>
          </p:txBody>
        </p:sp>
        <p:pic>
          <p:nvPicPr>
            <p:cNvPr id="39" name="Picture 38">
              <a:extLst>
                <a:ext uri="{FF2B5EF4-FFF2-40B4-BE49-F238E27FC236}">
                  <a16:creationId xmlns:a16="http://schemas.microsoft.com/office/drawing/2014/main" id="{D191D4EA-FF90-437D-9442-C0D2DFF1D83E}"/>
                </a:ext>
              </a:extLst>
            </p:cNvPr>
            <p:cNvPicPr>
              <a:picLocks noChangeAspect="1"/>
            </p:cNvPicPr>
            <p:nvPr/>
          </p:nvPicPr>
          <p:blipFill>
            <a:blip r:embed="rId13"/>
            <a:stretch>
              <a:fillRect/>
            </a:stretch>
          </p:blipFill>
          <p:spPr>
            <a:xfrm>
              <a:off x="7392856" y="2945700"/>
              <a:ext cx="617969" cy="617969"/>
            </a:xfrm>
            <a:prstGeom prst="rect">
              <a:avLst/>
            </a:prstGeom>
          </p:spPr>
        </p:pic>
        <p:cxnSp>
          <p:nvCxnSpPr>
            <p:cNvPr id="40" name="Straight Arrow Connector 39">
              <a:extLst>
                <a:ext uri="{FF2B5EF4-FFF2-40B4-BE49-F238E27FC236}">
                  <a16:creationId xmlns:a16="http://schemas.microsoft.com/office/drawing/2014/main" id="{A3397836-BAE2-471C-81FD-83DF6588CB26}"/>
                </a:ext>
              </a:extLst>
            </p:cNvPr>
            <p:cNvCxnSpPr>
              <a:cxnSpLocks/>
              <a:endCxn id="38" idx="1"/>
            </p:cNvCxnSpPr>
            <p:nvPr/>
          </p:nvCxnSpPr>
          <p:spPr>
            <a:xfrm>
              <a:off x="6796786" y="3300103"/>
              <a:ext cx="3918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A84647C-7735-49CF-B026-7746320FF166}"/>
                </a:ext>
              </a:extLst>
            </p:cNvPr>
            <p:cNvCxnSpPr>
              <a:cxnSpLocks/>
              <a:stCxn id="62" idx="3"/>
            </p:cNvCxnSpPr>
            <p:nvPr/>
          </p:nvCxnSpPr>
          <p:spPr>
            <a:xfrm>
              <a:off x="4243521" y="5644310"/>
              <a:ext cx="1130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BE771B0-40AC-433D-A0FF-233A123BC7C8}"/>
                </a:ext>
              </a:extLst>
            </p:cNvPr>
            <p:cNvCxnSpPr>
              <a:cxnSpLocks/>
              <a:stCxn id="22" idx="2"/>
              <a:endCxn id="62" idx="0"/>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7168233-CB8F-4847-927B-8A21BE784E95}"/>
                </a:ext>
              </a:extLst>
            </p:cNvPr>
            <p:cNvGrpSpPr/>
            <p:nvPr/>
          </p:nvGrpSpPr>
          <p:grpSpPr>
            <a:xfrm>
              <a:off x="7188588" y="4096264"/>
              <a:ext cx="1027977" cy="1024146"/>
              <a:chOff x="7631863" y="3437734"/>
              <a:chExt cx="1297995" cy="1293158"/>
            </a:xfrm>
          </p:grpSpPr>
          <p:sp>
            <p:nvSpPr>
              <p:cNvPr id="60" name="Field gateway">
                <a:extLst>
                  <a:ext uri="{FF2B5EF4-FFF2-40B4-BE49-F238E27FC236}">
                    <a16:creationId xmlns:a16="http://schemas.microsoft.com/office/drawing/2014/main" id="{3313335B-BD20-450A-BCF8-8ABE16B085BC}"/>
                  </a:ext>
                </a:extLst>
              </p:cNvPr>
              <p:cNvSpPr/>
              <p:nvPr/>
            </p:nvSpPr>
            <p:spPr>
              <a:xfrm>
                <a:off x="7631863" y="3437734"/>
                <a:ext cx="1297995" cy="12931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Model</a:t>
                </a:r>
              </a:p>
            </p:txBody>
          </p:sp>
          <p:pic>
            <p:nvPicPr>
              <p:cNvPr id="61" name="Picture 60">
                <a:extLst>
                  <a:ext uri="{FF2B5EF4-FFF2-40B4-BE49-F238E27FC236}">
                    <a16:creationId xmlns:a16="http://schemas.microsoft.com/office/drawing/2014/main" id="{9471EE32-5012-4A7D-AD02-BB191659B9D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2392" y="3707267"/>
                <a:ext cx="652797" cy="652797"/>
              </a:xfrm>
              <a:prstGeom prst="rect">
                <a:avLst/>
              </a:prstGeom>
            </p:spPr>
          </p:pic>
        </p:grpSp>
        <p:grpSp>
          <p:nvGrpSpPr>
            <p:cNvPr id="46" name="Group 45">
              <a:extLst>
                <a:ext uri="{FF2B5EF4-FFF2-40B4-BE49-F238E27FC236}">
                  <a16:creationId xmlns:a16="http://schemas.microsoft.com/office/drawing/2014/main" id="{0A2886A5-B9C3-4EDB-AC28-EB9F0EAFE36F}"/>
                </a:ext>
              </a:extLst>
            </p:cNvPr>
            <p:cNvGrpSpPr/>
            <p:nvPr/>
          </p:nvGrpSpPr>
          <p:grpSpPr>
            <a:xfrm>
              <a:off x="8215094" y="2787914"/>
              <a:ext cx="2350013" cy="1024379"/>
              <a:chOff x="8957789" y="1776671"/>
              <a:chExt cx="2967290" cy="1293452"/>
            </a:xfrm>
          </p:grpSpPr>
          <p:cxnSp>
            <p:nvCxnSpPr>
              <p:cNvPr id="56" name="Straight Arrow Connector 55">
                <a:extLst>
                  <a:ext uri="{FF2B5EF4-FFF2-40B4-BE49-F238E27FC236}">
                    <a16:creationId xmlns:a16="http://schemas.microsoft.com/office/drawing/2014/main" id="{D687A9B8-7BB3-4567-B333-4134CF6C9DF0}"/>
                  </a:ext>
                </a:extLst>
              </p:cNvPr>
              <p:cNvCxnSpPr>
                <a:cxnSpLocks/>
                <a:stCxn id="38" idx="3"/>
                <a:endCxn id="57" idx="1"/>
              </p:cNvCxnSpPr>
              <p:nvPr/>
            </p:nvCxnSpPr>
            <p:spPr>
              <a:xfrm>
                <a:off x="8957789" y="2423397"/>
                <a:ext cx="7808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BCE8EE8-48B7-42D4-A587-04847DA269C9}"/>
                  </a:ext>
                </a:extLst>
              </p:cNvPr>
              <p:cNvSpPr/>
              <p:nvPr/>
            </p:nvSpPr>
            <p:spPr>
              <a:xfrm>
                <a:off x="9738618" y="1776671"/>
                <a:ext cx="2186461" cy="1293452"/>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&amp; Readings</a:t>
                </a:r>
              </a:p>
            </p:txBody>
          </p:sp>
          <p:pic>
            <p:nvPicPr>
              <p:cNvPr id="58" name="Picture 57">
                <a:extLst>
                  <a:ext uri="{FF2B5EF4-FFF2-40B4-BE49-F238E27FC236}">
                    <a16:creationId xmlns:a16="http://schemas.microsoft.com/office/drawing/2014/main" id="{46489DB1-6B03-41BF-AA87-CD2F3DEFE5DA}"/>
                  </a:ext>
                </a:extLst>
              </p:cNvPr>
              <p:cNvPicPr>
                <a:picLocks noChangeAspect="1"/>
              </p:cNvPicPr>
              <p:nvPr/>
            </p:nvPicPr>
            <p:blipFill>
              <a:blip r:embed="rId15"/>
              <a:stretch>
                <a:fillRect/>
              </a:stretch>
            </p:blipFill>
            <p:spPr>
              <a:xfrm>
                <a:off x="10075154" y="2040632"/>
                <a:ext cx="623068" cy="623068"/>
              </a:xfrm>
              <a:prstGeom prst="rect">
                <a:avLst/>
              </a:prstGeom>
            </p:spPr>
          </p:pic>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34757" y="2081487"/>
                <a:ext cx="652797" cy="652797"/>
              </a:xfrm>
              <a:prstGeom prst="rect">
                <a:avLst/>
              </a:prstGeom>
            </p:spPr>
          </p:pic>
        </p:grpSp>
        <p:grpSp>
          <p:nvGrpSpPr>
            <p:cNvPr id="47" name="Group 46">
              <a:extLst>
                <a:ext uri="{FF2B5EF4-FFF2-40B4-BE49-F238E27FC236}">
                  <a16:creationId xmlns:a16="http://schemas.microsoft.com/office/drawing/2014/main" id="{C31731D3-1B36-4035-AE89-C3ED8925DBB4}"/>
                </a:ext>
              </a:extLst>
            </p:cNvPr>
            <p:cNvGrpSpPr/>
            <p:nvPr/>
          </p:nvGrpSpPr>
          <p:grpSpPr>
            <a:xfrm>
              <a:off x="8216564" y="3812293"/>
              <a:ext cx="1994172" cy="1310848"/>
              <a:chOff x="8959646" y="3070123"/>
              <a:chExt cx="2517980" cy="1655168"/>
            </a:xfrm>
          </p:grpSpPr>
          <p:cxnSp>
            <p:nvCxnSpPr>
              <p:cNvPr id="51" name="Connector: Elbow 50">
                <a:extLst>
                  <a:ext uri="{FF2B5EF4-FFF2-40B4-BE49-F238E27FC236}">
                    <a16:creationId xmlns:a16="http://schemas.microsoft.com/office/drawing/2014/main" id="{C23F6AB2-CD4D-4204-B0FA-70601DA14CAF}"/>
                  </a:ext>
                </a:extLst>
              </p:cNvPr>
              <p:cNvCxnSpPr>
                <a:cxnSpLocks/>
                <a:stCxn id="60" idx="3"/>
                <a:endCxn id="54" idx="1"/>
              </p:cNvCxnSpPr>
              <p:nvPr/>
            </p:nvCxnSpPr>
            <p:spPr>
              <a:xfrm>
                <a:off x="8959646" y="4075264"/>
                <a:ext cx="779893" cy="299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73B0FE71-B780-432E-916E-FA9A9D3E092A}"/>
                  </a:ext>
                </a:extLst>
              </p:cNvPr>
              <p:cNvGrpSpPr/>
              <p:nvPr/>
            </p:nvGrpSpPr>
            <p:grpSpPr>
              <a:xfrm>
                <a:off x="9739539" y="3431220"/>
                <a:ext cx="1297995" cy="1294071"/>
                <a:chOff x="9739539" y="3431220"/>
                <a:chExt cx="1297995" cy="1294071"/>
              </a:xfrm>
            </p:grpSpPr>
            <p:sp>
              <p:nvSpPr>
                <p:cNvPr id="54" name="Field gateway">
                  <a:extLst>
                    <a:ext uri="{FF2B5EF4-FFF2-40B4-BE49-F238E27FC236}">
                      <a16:creationId xmlns:a16="http://schemas.microsoft.com/office/drawing/2014/main" id="{6F46B967-C7C8-4BF7-81A7-4C72C3F39DE6}"/>
                    </a:ext>
                  </a:extLst>
                </p:cNvPr>
                <p:cNvSpPr/>
                <p:nvPr/>
              </p:nvSpPr>
              <p:spPr>
                <a:xfrm>
                  <a:off x="9739539" y="3431220"/>
                  <a:ext cx="1297995" cy="129407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Web App</a:t>
                  </a:r>
                </a:p>
              </p:txBody>
            </p:sp>
            <p:pic>
              <p:nvPicPr>
                <p:cNvPr id="55" name="Picture 54">
                  <a:extLst>
                    <a:ext uri="{FF2B5EF4-FFF2-40B4-BE49-F238E27FC236}">
                      <a16:creationId xmlns:a16="http://schemas.microsoft.com/office/drawing/2014/main" id="{CAA8E9E3-0920-4916-A4A7-34F4C3A716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97900" y="3717477"/>
                  <a:ext cx="600322" cy="600322"/>
                </a:xfrm>
                <a:prstGeom prst="rect">
                  <a:avLst/>
                </a:prstGeom>
              </p:spPr>
            </p:pic>
          </p:grpSp>
          <p:cxnSp>
            <p:nvCxnSpPr>
              <p:cNvPr id="53" name="Connector: Elbow 52">
                <a:extLst>
                  <a:ext uri="{FF2B5EF4-FFF2-40B4-BE49-F238E27FC236}">
                    <a16:creationId xmlns:a16="http://schemas.microsoft.com/office/drawing/2014/main" id="{CA95F228-089B-46A9-BB8F-ABC8E8E83E1E}"/>
                  </a:ext>
                </a:extLst>
              </p:cNvPr>
              <p:cNvCxnSpPr>
                <a:endCxn id="54" idx="3"/>
              </p:cNvCxnSpPr>
              <p:nvPr/>
            </p:nvCxnSpPr>
            <p:spPr>
              <a:xfrm rot="5400000">
                <a:off x="10753514" y="3354144"/>
                <a:ext cx="1008133" cy="44009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736EEB8-B42F-4346-BF17-D098E01AEB48}"/>
                </a:ext>
              </a:extLst>
            </p:cNvPr>
            <p:cNvGrpSpPr/>
            <p:nvPr/>
          </p:nvGrpSpPr>
          <p:grpSpPr>
            <a:xfrm>
              <a:off x="9081329" y="5123141"/>
              <a:ext cx="617969" cy="912568"/>
              <a:chOff x="10051558" y="4725291"/>
              <a:chExt cx="780290" cy="1152272"/>
            </a:xfrm>
          </p:grpSpPr>
          <p:cxnSp>
            <p:nvCxnSpPr>
              <p:cNvPr id="49" name="Straight Arrow Connector 48">
                <a:extLst>
                  <a:ext uri="{FF2B5EF4-FFF2-40B4-BE49-F238E27FC236}">
                    <a16:creationId xmlns:a16="http://schemas.microsoft.com/office/drawing/2014/main" id="{3EA47555-056D-4A6A-A4A1-E275A33C9B46}"/>
                  </a:ext>
                </a:extLst>
              </p:cNvPr>
              <p:cNvCxnSpPr>
                <a:cxnSpLocks/>
                <a:stCxn id="54" idx="2"/>
              </p:cNvCxnSpPr>
              <p:nvPr/>
            </p:nvCxnSpPr>
            <p:spPr>
              <a:xfrm flipH="1">
                <a:off x="10385760" y="4725291"/>
                <a:ext cx="2777" cy="3719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4480BC75-FFC3-4169-9C4B-04AEC70D579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51558" y="5097273"/>
                <a:ext cx="780290" cy="780290"/>
              </a:xfrm>
              <a:prstGeom prst="rect">
                <a:avLst/>
              </a:prstGeom>
            </p:spPr>
          </p:pic>
        </p:grpSp>
        <p:grpSp>
          <p:nvGrpSpPr>
            <p:cNvPr id="70" name="Group 69">
              <a:extLst>
                <a:ext uri="{FF2B5EF4-FFF2-40B4-BE49-F238E27FC236}">
                  <a16:creationId xmlns:a16="http://schemas.microsoft.com/office/drawing/2014/main" id="{64832B34-F69F-4F14-B56F-1C69CF0CE168}"/>
                </a:ext>
              </a:extLst>
            </p:cNvPr>
            <p:cNvGrpSpPr/>
            <p:nvPr/>
          </p:nvGrpSpPr>
          <p:grpSpPr>
            <a:xfrm>
              <a:off x="7157018" y="5622768"/>
              <a:ext cx="1652356" cy="773253"/>
              <a:chOff x="5887432" y="1455632"/>
              <a:chExt cx="2096198" cy="980958"/>
            </a:xfrm>
          </p:grpSpPr>
          <p:grpSp>
            <p:nvGrpSpPr>
              <p:cNvPr id="71" name="Group 70">
                <a:extLst>
                  <a:ext uri="{FF2B5EF4-FFF2-40B4-BE49-F238E27FC236}">
                    <a16:creationId xmlns:a16="http://schemas.microsoft.com/office/drawing/2014/main" id="{9BD34893-C7A9-4134-ABAE-93861DDDE42E}"/>
                  </a:ext>
                </a:extLst>
              </p:cNvPr>
              <p:cNvGrpSpPr/>
              <p:nvPr/>
            </p:nvGrpSpPr>
            <p:grpSpPr>
              <a:xfrm>
                <a:off x="5887432" y="1455632"/>
                <a:ext cx="2096198" cy="980958"/>
                <a:chOff x="5887432" y="1455632"/>
                <a:chExt cx="2096198" cy="980958"/>
              </a:xfrm>
            </p:grpSpPr>
            <p:sp>
              <p:nvSpPr>
                <p:cNvPr id="73" name="Field gateway">
                  <a:extLst>
                    <a:ext uri="{FF2B5EF4-FFF2-40B4-BE49-F238E27FC236}">
                      <a16:creationId xmlns:a16="http://schemas.microsoft.com/office/drawing/2014/main" id="{717A5633-4871-4B6A-A11E-61D9A7842AF9}"/>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74" name="Picture 73">
                  <a:extLst>
                    <a:ext uri="{FF2B5EF4-FFF2-40B4-BE49-F238E27FC236}">
                      <a16:creationId xmlns:a16="http://schemas.microsoft.com/office/drawing/2014/main" id="{59EC4476-5D38-47FD-AB44-CBC658D8844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72" name="TextBox 71">
                <a:extLst>
                  <a:ext uri="{FF2B5EF4-FFF2-40B4-BE49-F238E27FC236}">
                    <a16:creationId xmlns:a16="http://schemas.microsoft.com/office/drawing/2014/main" id="{A34FB11E-832C-415E-AD62-7E53B4D56BD8}"/>
                  </a:ext>
                </a:extLst>
              </p:cNvPr>
              <p:cNvSpPr txBox="1"/>
              <p:nvPr/>
            </p:nvSpPr>
            <p:spPr>
              <a:xfrm>
                <a:off x="6577964" y="1545570"/>
                <a:ext cx="1298163" cy="65595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cxnSp>
          <p:nvCxnSpPr>
            <p:cNvPr id="75" name="Straight Arrow Connector 74">
              <a:extLst>
                <a:ext uri="{FF2B5EF4-FFF2-40B4-BE49-F238E27FC236}">
                  <a16:creationId xmlns:a16="http://schemas.microsoft.com/office/drawing/2014/main" id="{EB0D618D-AE3D-474E-91FF-C1F31B817136}"/>
                </a:ext>
              </a:extLst>
            </p:cNvPr>
            <p:cNvCxnSpPr>
              <a:cxnSpLocks/>
              <a:stCxn id="73" idx="1"/>
            </p:cNvCxnSpPr>
            <p:nvPr/>
          </p:nvCxnSpPr>
          <p:spPr>
            <a:xfrm flipH="1">
              <a:off x="6757378" y="6009395"/>
              <a:ext cx="39964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97" name="Connector: Elbow 4096">
              <a:extLst>
                <a:ext uri="{FF2B5EF4-FFF2-40B4-BE49-F238E27FC236}">
                  <a16:creationId xmlns:a16="http://schemas.microsoft.com/office/drawing/2014/main" id="{C337B5B9-F6B7-4C42-97C1-CDC2C6E4F9D5}"/>
                </a:ext>
              </a:extLst>
            </p:cNvPr>
            <p:cNvCxnSpPr>
              <a:stCxn id="73" idx="2"/>
              <a:endCxn id="62"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 name="Freeform: Shape 3">
            <a:extLst>
              <a:ext uri="{FF2B5EF4-FFF2-40B4-BE49-F238E27FC236}">
                <a16:creationId xmlns:a16="http://schemas.microsoft.com/office/drawing/2014/main" id="{A29772D7-83F0-41B0-8FD9-0285342855B4}"/>
              </a:ext>
            </a:extLst>
          </p:cNvPr>
          <p:cNvSpPr/>
          <p:nvPr/>
        </p:nvSpPr>
        <p:spPr bwMode="auto">
          <a:xfrm>
            <a:off x="3248674" y="2658007"/>
            <a:ext cx="5776054" cy="4100602"/>
          </a:xfrm>
          <a:custGeom>
            <a:avLst/>
            <a:gdLst>
              <a:gd name="connsiteX0" fmla="*/ 1823120 w 5776054"/>
              <a:gd name="connsiteY0" fmla="*/ 0 h 4100602"/>
              <a:gd name="connsiteX1" fmla="*/ 1806082 w 5776054"/>
              <a:gd name="connsiteY1" fmla="*/ 2277481 h 4100602"/>
              <a:gd name="connsiteX2" fmla="*/ 17038 w 5776054"/>
              <a:gd name="connsiteY2" fmla="*/ 2288840 h 4100602"/>
              <a:gd name="connsiteX3" fmla="*/ 0 w 5776054"/>
              <a:gd name="connsiteY3" fmla="*/ 4100602 h 4100602"/>
              <a:gd name="connsiteX4" fmla="*/ 5770375 w 5776054"/>
              <a:gd name="connsiteY4" fmla="*/ 4100602 h 4100602"/>
              <a:gd name="connsiteX5" fmla="*/ 5776054 w 5776054"/>
              <a:gd name="connsiteY5" fmla="*/ 2845432 h 4100602"/>
              <a:gd name="connsiteX6" fmla="*/ 3822305 w 5776054"/>
              <a:gd name="connsiteY6" fmla="*/ 2845432 h 4100602"/>
              <a:gd name="connsiteX7" fmla="*/ 3810946 w 5776054"/>
              <a:gd name="connsiteY7" fmla="*/ 17039 h 4100602"/>
              <a:gd name="connsiteX8" fmla="*/ 1823120 w 5776054"/>
              <a:gd name="connsiteY8" fmla="*/ 0 h 410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054" h="4100602">
                <a:moveTo>
                  <a:pt x="1823120" y="0"/>
                </a:moveTo>
                <a:lnTo>
                  <a:pt x="1806082" y="2277481"/>
                </a:lnTo>
                <a:lnTo>
                  <a:pt x="17038" y="2288840"/>
                </a:lnTo>
                <a:lnTo>
                  <a:pt x="0" y="4100602"/>
                </a:lnTo>
                <a:lnTo>
                  <a:pt x="5770375" y="4100602"/>
                </a:lnTo>
                <a:lnTo>
                  <a:pt x="5776054" y="2845432"/>
                </a:lnTo>
                <a:lnTo>
                  <a:pt x="3822305" y="2845432"/>
                </a:lnTo>
                <a:cubicBezTo>
                  <a:pt x="3818519" y="1902634"/>
                  <a:pt x="3814732" y="959837"/>
                  <a:pt x="3810946" y="17039"/>
                </a:cubicBezTo>
                <a:lnTo>
                  <a:pt x="1823120" y="0"/>
                </a:lnTo>
                <a:close/>
              </a:path>
            </a:pathLst>
          </a:custGeom>
          <a:noFill/>
          <a:ln w="28575">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3920410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2169657"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6"/>
            <a:stretch>
              <a:fillRect/>
            </a:stretch>
          </p:blipFill>
          <p:spPr>
            <a:xfrm>
              <a:off x="2994517" y="1781603"/>
              <a:ext cx="302960" cy="298010"/>
            </a:xfrm>
            <a:prstGeom prst="rect">
              <a:avLst/>
            </a:prstGeom>
          </p:spPr>
        </p:pic>
      </p:grpSp>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6"/>
            <a:stretch>
              <a:fillRect/>
            </a:stretch>
          </p:blipFill>
          <p:spPr>
            <a:xfrm>
              <a:off x="1383069" y="4575670"/>
              <a:ext cx="302960" cy="298010"/>
            </a:xfrm>
            <a:prstGeom prst="rect">
              <a:avLst/>
            </a:prstGeom>
          </p:spPr>
        </p:pic>
      </p:grpSp>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7"/>
          <a:stretch>
            <a:fillRect/>
          </a:stretch>
        </p:blipFill>
        <p:spPr>
          <a:xfrm>
            <a:off x="1655842" y="3750077"/>
            <a:ext cx="633656" cy="417176"/>
          </a:xfrm>
          <a:prstGeom prst="rect">
            <a:avLst/>
          </a:prstGeom>
        </p:spPr>
      </p:pic>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6"/>
          <a:stretch>
            <a:fillRect/>
          </a:stretch>
        </p:blipFill>
        <p:spPr>
          <a:xfrm>
            <a:off x="3371647" y="3029320"/>
            <a:ext cx="239936" cy="236016"/>
          </a:xfrm>
          <a:prstGeom prst="rect">
            <a:avLst/>
          </a:prstGeom>
        </p:spPr>
      </p:pic>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6"/>
          <a:stretch>
            <a:fillRect/>
          </a:stretch>
        </p:blipFill>
        <p:spPr>
          <a:xfrm>
            <a:off x="3365612" y="4197737"/>
            <a:ext cx="239936" cy="23601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8"/>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9"/>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10"/>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1"/>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9"/>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8"/>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10"/>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10"/>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IoT">
            <a:extLst>
              <a:ext uri="{FF2B5EF4-FFF2-40B4-BE49-F238E27FC236}">
                <a16:creationId xmlns:a16="http://schemas.microsoft.com/office/drawing/2014/main" id="{A75B0718-4239-4400-A273-28A6F01741C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sp>
        <p:nvSpPr>
          <p:cNvPr id="36" name="Freeform 60">
            <a:extLst>
              <a:ext uri="{FF2B5EF4-FFF2-40B4-BE49-F238E27FC236}">
                <a16:creationId xmlns:a16="http://schemas.microsoft.com/office/drawing/2014/main" id="{24EE37B5-6618-4687-B059-E6CE3A913F6F}"/>
              </a:ext>
            </a:extLst>
          </p:cNvPr>
          <p:cNvSpPr>
            <a:spLocks noChangeAspect="1"/>
          </p:cNvSpPr>
          <p:nvPr/>
        </p:nvSpPr>
        <p:spPr bwMode="auto">
          <a:xfrm rot="5280000">
            <a:off x="5743149" y="4324970"/>
            <a:ext cx="644658" cy="819725"/>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gradFill>
            <a:gsLst>
              <a:gs pos="50000">
                <a:srgbClr val="5EB6DA"/>
              </a:gs>
              <a:gs pos="50000">
                <a:srgbClr val="3999C6"/>
              </a:gs>
            </a:gsLst>
            <a:lin ang="6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endParaRPr lang="en-US" sz="5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5014D25E-5955-49FC-8ECA-270160231316}"/>
              </a:ext>
            </a:extLst>
          </p:cNvPr>
          <p:cNvGrpSpPr/>
          <p:nvPr/>
        </p:nvGrpSpPr>
        <p:grpSpPr>
          <a:xfrm>
            <a:off x="3496802" y="5170718"/>
            <a:ext cx="746720" cy="947184"/>
            <a:chOff x="2120696" y="4192857"/>
            <a:chExt cx="942860" cy="1195980"/>
          </a:xfrm>
        </p:grpSpPr>
        <p:sp>
          <p:nvSpPr>
            <p:cNvPr id="62" name="Field gateway">
              <a:extLst>
                <a:ext uri="{FF2B5EF4-FFF2-40B4-BE49-F238E27FC236}">
                  <a16:creationId xmlns:a16="http://schemas.microsoft.com/office/drawing/2014/main" id="{32AF3E49-B87F-4A6C-8877-7C548DC868F3}"/>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63" name="Picture 62">
              <a:extLst>
                <a:ext uri="{FF2B5EF4-FFF2-40B4-BE49-F238E27FC236}">
                  <a16:creationId xmlns:a16="http://schemas.microsoft.com/office/drawing/2014/main" id="{3832AAF8-1E78-4B90-8238-130AF4E4C3C4}"/>
                </a:ext>
              </a:extLst>
            </p:cNvPr>
            <p:cNvPicPr>
              <a:picLocks noChangeAspect="1"/>
            </p:cNvPicPr>
            <p:nvPr/>
          </p:nvPicPr>
          <p:blipFill>
            <a:blip r:embed="rId12"/>
            <a:stretch>
              <a:fillRect/>
            </a:stretch>
          </p:blipFill>
          <p:spPr>
            <a:xfrm>
              <a:off x="2226557" y="4356248"/>
              <a:ext cx="707143" cy="507536"/>
            </a:xfrm>
            <a:prstGeom prst="rect">
              <a:avLst/>
            </a:prstGeom>
          </p:spPr>
        </p:pic>
      </p:grpSp>
      <p:sp>
        <p:nvSpPr>
          <p:cNvPr id="38" name="Rectangle 37">
            <a:extLst>
              <a:ext uri="{FF2B5EF4-FFF2-40B4-BE49-F238E27FC236}">
                <a16:creationId xmlns:a16="http://schemas.microsoft.com/office/drawing/2014/main" id="{F2A494BC-9439-47A7-B238-CD8EC838E9B2}"/>
              </a:ext>
            </a:extLst>
          </p:cNvPr>
          <p:cNvSpPr/>
          <p:nvPr/>
        </p:nvSpPr>
        <p:spPr>
          <a:xfrm>
            <a:off x="7188588" y="2787914"/>
            <a:ext cx="1026506" cy="1024379"/>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Event processing</a:t>
            </a:r>
          </a:p>
        </p:txBody>
      </p:sp>
      <p:pic>
        <p:nvPicPr>
          <p:cNvPr id="39" name="Picture 38">
            <a:extLst>
              <a:ext uri="{FF2B5EF4-FFF2-40B4-BE49-F238E27FC236}">
                <a16:creationId xmlns:a16="http://schemas.microsoft.com/office/drawing/2014/main" id="{D191D4EA-FF90-437D-9442-C0D2DFF1D83E}"/>
              </a:ext>
            </a:extLst>
          </p:cNvPr>
          <p:cNvPicPr>
            <a:picLocks noChangeAspect="1"/>
          </p:cNvPicPr>
          <p:nvPr/>
        </p:nvPicPr>
        <p:blipFill>
          <a:blip r:embed="rId13"/>
          <a:stretch>
            <a:fillRect/>
          </a:stretch>
        </p:blipFill>
        <p:spPr>
          <a:xfrm>
            <a:off x="7392856" y="2945700"/>
            <a:ext cx="617969" cy="617969"/>
          </a:xfrm>
          <a:prstGeom prst="rect">
            <a:avLst/>
          </a:prstGeom>
        </p:spPr>
      </p:pic>
      <p:cxnSp>
        <p:nvCxnSpPr>
          <p:cNvPr id="40" name="Straight Arrow Connector 39">
            <a:extLst>
              <a:ext uri="{FF2B5EF4-FFF2-40B4-BE49-F238E27FC236}">
                <a16:creationId xmlns:a16="http://schemas.microsoft.com/office/drawing/2014/main" id="{A3397836-BAE2-471C-81FD-83DF6588CB26}"/>
              </a:ext>
            </a:extLst>
          </p:cNvPr>
          <p:cNvCxnSpPr>
            <a:cxnSpLocks/>
            <a:endCxn id="38" idx="1"/>
          </p:cNvCxnSpPr>
          <p:nvPr/>
        </p:nvCxnSpPr>
        <p:spPr>
          <a:xfrm>
            <a:off x="6796786" y="3300103"/>
            <a:ext cx="3918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A84647C-7735-49CF-B026-7746320FF166}"/>
              </a:ext>
            </a:extLst>
          </p:cNvPr>
          <p:cNvCxnSpPr>
            <a:cxnSpLocks/>
            <a:stCxn id="62" idx="3"/>
          </p:cNvCxnSpPr>
          <p:nvPr/>
        </p:nvCxnSpPr>
        <p:spPr>
          <a:xfrm>
            <a:off x="4243521" y="5644310"/>
            <a:ext cx="1130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BE771B0-40AC-433D-A0FF-233A123BC7C8}"/>
              </a:ext>
            </a:extLst>
          </p:cNvPr>
          <p:cNvCxnSpPr>
            <a:cxnSpLocks/>
            <a:stCxn id="22" idx="2"/>
            <a:endCxn id="62" idx="0"/>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7168233-CB8F-4847-927B-8A21BE784E95}"/>
              </a:ext>
            </a:extLst>
          </p:cNvPr>
          <p:cNvGrpSpPr/>
          <p:nvPr/>
        </p:nvGrpSpPr>
        <p:grpSpPr>
          <a:xfrm>
            <a:off x="7188588" y="4096264"/>
            <a:ext cx="1027977" cy="1024146"/>
            <a:chOff x="7631863" y="3437734"/>
            <a:chExt cx="1297995" cy="1293158"/>
          </a:xfrm>
        </p:grpSpPr>
        <p:sp>
          <p:nvSpPr>
            <p:cNvPr id="60" name="Field gateway">
              <a:extLst>
                <a:ext uri="{FF2B5EF4-FFF2-40B4-BE49-F238E27FC236}">
                  <a16:creationId xmlns:a16="http://schemas.microsoft.com/office/drawing/2014/main" id="{3313335B-BD20-450A-BCF8-8ABE16B085BC}"/>
                </a:ext>
              </a:extLst>
            </p:cNvPr>
            <p:cNvSpPr/>
            <p:nvPr/>
          </p:nvSpPr>
          <p:spPr>
            <a:xfrm>
              <a:off x="7631863" y="3437734"/>
              <a:ext cx="1297995" cy="12931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Model</a:t>
              </a:r>
            </a:p>
          </p:txBody>
        </p:sp>
        <p:pic>
          <p:nvPicPr>
            <p:cNvPr id="61" name="Picture 60">
              <a:extLst>
                <a:ext uri="{FF2B5EF4-FFF2-40B4-BE49-F238E27FC236}">
                  <a16:creationId xmlns:a16="http://schemas.microsoft.com/office/drawing/2014/main" id="{9471EE32-5012-4A7D-AD02-BB191659B9D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2392" y="3707267"/>
              <a:ext cx="652797" cy="652797"/>
            </a:xfrm>
            <a:prstGeom prst="rect">
              <a:avLst/>
            </a:prstGeom>
          </p:spPr>
        </p:pic>
      </p:grpSp>
      <p:grpSp>
        <p:nvGrpSpPr>
          <p:cNvPr id="46" name="Group 45">
            <a:extLst>
              <a:ext uri="{FF2B5EF4-FFF2-40B4-BE49-F238E27FC236}">
                <a16:creationId xmlns:a16="http://schemas.microsoft.com/office/drawing/2014/main" id="{0A2886A5-B9C3-4EDB-AC28-EB9F0EAFE36F}"/>
              </a:ext>
            </a:extLst>
          </p:cNvPr>
          <p:cNvGrpSpPr/>
          <p:nvPr/>
        </p:nvGrpSpPr>
        <p:grpSpPr>
          <a:xfrm>
            <a:off x="8215094" y="2787914"/>
            <a:ext cx="2350013" cy="1024379"/>
            <a:chOff x="8957789" y="1776671"/>
            <a:chExt cx="2967290" cy="1293452"/>
          </a:xfrm>
        </p:grpSpPr>
        <p:cxnSp>
          <p:nvCxnSpPr>
            <p:cNvPr id="56" name="Straight Arrow Connector 55">
              <a:extLst>
                <a:ext uri="{FF2B5EF4-FFF2-40B4-BE49-F238E27FC236}">
                  <a16:creationId xmlns:a16="http://schemas.microsoft.com/office/drawing/2014/main" id="{D687A9B8-7BB3-4567-B333-4134CF6C9DF0}"/>
                </a:ext>
              </a:extLst>
            </p:cNvPr>
            <p:cNvCxnSpPr>
              <a:cxnSpLocks/>
              <a:stCxn id="38" idx="3"/>
              <a:endCxn id="57" idx="1"/>
            </p:cNvCxnSpPr>
            <p:nvPr/>
          </p:nvCxnSpPr>
          <p:spPr>
            <a:xfrm>
              <a:off x="8957789" y="2423397"/>
              <a:ext cx="7808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BCE8EE8-48B7-42D4-A587-04847DA269C9}"/>
                </a:ext>
              </a:extLst>
            </p:cNvPr>
            <p:cNvSpPr/>
            <p:nvPr/>
          </p:nvSpPr>
          <p:spPr>
            <a:xfrm>
              <a:off x="9738618" y="1776671"/>
              <a:ext cx="2186461" cy="1293452"/>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&amp; Readings</a:t>
              </a:r>
            </a:p>
          </p:txBody>
        </p:sp>
        <p:pic>
          <p:nvPicPr>
            <p:cNvPr id="58" name="Picture 57">
              <a:extLst>
                <a:ext uri="{FF2B5EF4-FFF2-40B4-BE49-F238E27FC236}">
                  <a16:creationId xmlns:a16="http://schemas.microsoft.com/office/drawing/2014/main" id="{46489DB1-6B03-41BF-AA87-CD2F3DEFE5DA}"/>
                </a:ext>
              </a:extLst>
            </p:cNvPr>
            <p:cNvPicPr>
              <a:picLocks noChangeAspect="1"/>
            </p:cNvPicPr>
            <p:nvPr/>
          </p:nvPicPr>
          <p:blipFill>
            <a:blip r:embed="rId15"/>
            <a:stretch>
              <a:fillRect/>
            </a:stretch>
          </p:blipFill>
          <p:spPr>
            <a:xfrm>
              <a:off x="10075154" y="2040632"/>
              <a:ext cx="623068" cy="623068"/>
            </a:xfrm>
            <a:prstGeom prst="rect">
              <a:avLst/>
            </a:prstGeom>
          </p:spPr>
        </p:pic>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34757" y="2081487"/>
              <a:ext cx="652797" cy="652797"/>
            </a:xfrm>
            <a:prstGeom prst="rect">
              <a:avLst/>
            </a:prstGeom>
          </p:spPr>
        </p:pic>
      </p:grpSp>
      <p:grpSp>
        <p:nvGrpSpPr>
          <p:cNvPr id="47" name="Group 46">
            <a:extLst>
              <a:ext uri="{FF2B5EF4-FFF2-40B4-BE49-F238E27FC236}">
                <a16:creationId xmlns:a16="http://schemas.microsoft.com/office/drawing/2014/main" id="{C31731D3-1B36-4035-AE89-C3ED8925DBB4}"/>
              </a:ext>
            </a:extLst>
          </p:cNvPr>
          <p:cNvGrpSpPr/>
          <p:nvPr/>
        </p:nvGrpSpPr>
        <p:grpSpPr>
          <a:xfrm>
            <a:off x="8216564" y="3812293"/>
            <a:ext cx="1994172" cy="1310848"/>
            <a:chOff x="8959646" y="3070123"/>
            <a:chExt cx="2517980" cy="1655168"/>
          </a:xfrm>
        </p:grpSpPr>
        <p:cxnSp>
          <p:nvCxnSpPr>
            <p:cNvPr id="51" name="Connector: Elbow 50">
              <a:extLst>
                <a:ext uri="{FF2B5EF4-FFF2-40B4-BE49-F238E27FC236}">
                  <a16:creationId xmlns:a16="http://schemas.microsoft.com/office/drawing/2014/main" id="{C23F6AB2-CD4D-4204-B0FA-70601DA14CAF}"/>
                </a:ext>
              </a:extLst>
            </p:cNvPr>
            <p:cNvCxnSpPr>
              <a:cxnSpLocks/>
              <a:stCxn id="60" idx="3"/>
              <a:endCxn id="54" idx="1"/>
            </p:cNvCxnSpPr>
            <p:nvPr/>
          </p:nvCxnSpPr>
          <p:spPr>
            <a:xfrm>
              <a:off x="8959646" y="4075264"/>
              <a:ext cx="779893" cy="299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73B0FE71-B780-432E-916E-FA9A9D3E092A}"/>
                </a:ext>
              </a:extLst>
            </p:cNvPr>
            <p:cNvGrpSpPr/>
            <p:nvPr/>
          </p:nvGrpSpPr>
          <p:grpSpPr>
            <a:xfrm>
              <a:off x="9739539" y="3431220"/>
              <a:ext cx="1297995" cy="1294071"/>
              <a:chOff x="9739539" y="3431220"/>
              <a:chExt cx="1297995" cy="1294071"/>
            </a:xfrm>
          </p:grpSpPr>
          <p:sp>
            <p:nvSpPr>
              <p:cNvPr id="54" name="Field gateway">
                <a:extLst>
                  <a:ext uri="{FF2B5EF4-FFF2-40B4-BE49-F238E27FC236}">
                    <a16:creationId xmlns:a16="http://schemas.microsoft.com/office/drawing/2014/main" id="{6F46B967-C7C8-4BF7-81A7-4C72C3F39DE6}"/>
                  </a:ext>
                </a:extLst>
              </p:cNvPr>
              <p:cNvSpPr/>
              <p:nvPr/>
            </p:nvSpPr>
            <p:spPr>
              <a:xfrm>
                <a:off x="9739539" y="3431220"/>
                <a:ext cx="1297995" cy="129407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Web App</a:t>
                </a:r>
              </a:p>
            </p:txBody>
          </p:sp>
          <p:pic>
            <p:nvPicPr>
              <p:cNvPr id="55" name="Picture 54">
                <a:extLst>
                  <a:ext uri="{FF2B5EF4-FFF2-40B4-BE49-F238E27FC236}">
                    <a16:creationId xmlns:a16="http://schemas.microsoft.com/office/drawing/2014/main" id="{CAA8E9E3-0920-4916-A4A7-34F4C3A716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97900" y="3717477"/>
                <a:ext cx="600322" cy="600322"/>
              </a:xfrm>
              <a:prstGeom prst="rect">
                <a:avLst/>
              </a:prstGeom>
            </p:spPr>
          </p:pic>
        </p:grpSp>
        <p:cxnSp>
          <p:nvCxnSpPr>
            <p:cNvPr id="53" name="Connector: Elbow 52">
              <a:extLst>
                <a:ext uri="{FF2B5EF4-FFF2-40B4-BE49-F238E27FC236}">
                  <a16:creationId xmlns:a16="http://schemas.microsoft.com/office/drawing/2014/main" id="{CA95F228-089B-46A9-BB8F-ABC8E8E83E1E}"/>
                </a:ext>
              </a:extLst>
            </p:cNvPr>
            <p:cNvCxnSpPr>
              <a:endCxn id="54" idx="3"/>
            </p:cNvCxnSpPr>
            <p:nvPr/>
          </p:nvCxnSpPr>
          <p:spPr>
            <a:xfrm rot="5400000">
              <a:off x="10753514" y="3354144"/>
              <a:ext cx="1008133" cy="44009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736EEB8-B42F-4346-BF17-D098E01AEB48}"/>
              </a:ext>
            </a:extLst>
          </p:cNvPr>
          <p:cNvGrpSpPr/>
          <p:nvPr/>
        </p:nvGrpSpPr>
        <p:grpSpPr>
          <a:xfrm>
            <a:off x="9081329" y="5123141"/>
            <a:ext cx="617969" cy="912568"/>
            <a:chOff x="10051558" y="4725291"/>
            <a:chExt cx="780290" cy="1152272"/>
          </a:xfrm>
        </p:grpSpPr>
        <p:cxnSp>
          <p:nvCxnSpPr>
            <p:cNvPr id="49" name="Straight Arrow Connector 48">
              <a:extLst>
                <a:ext uri="{FF2B5EF4-FFF2-40B4-BE49-F238E27FC236}">
                  <a16:creationId xmlns:a16="http://schemas.microsoft.com/office/drawing/2014/main" id="{3EA47555-056D-4A6A-A4A1-E275A33C9B46}"/>
                </a:ext>
              </a:extLst>
            </p:cNvPr>
            <p:cNvCxnSpPr>
              <a:cxnSpLocks/>
              <a:stCxn id="54" idx="2"/>
            </p:cNvCxnSpPr>
            <p:nvPr/>
          </p:nvCxnSpPr>
          <p:spPr>
            <a:xfrm flipH="1">
              <a:off x="10385760" y="4725291"/>
              <a:ext cx="2777" cy="3719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4480BC75-FFC3-4169-9C4B-04AEC70D579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51558" y="5097273"/>
              <a:ext cx="780290" cy="780290"/>
            </a:xfrm>
            <a:prstGeom prst="rect">
              <a:avLst/>
            </a:prstGeom>
          </p:spPr>
        </p:pic>
      </p:grpSp>
      <p:sp>
        <p:nvSpPr>
          <p:cNvPr id="70" name="Field gateway">
            <a:extLst>
              <a:ext uri="{FF2B5EF4-FFF2-40B4-BE49-F238E27FC236}">
                <a16:creationId xmlns:a16="http://schemas.microsoft.com/office/drawing/2014/main" id="{BFF58F4F-EC61-4A98-9E20-2FE3209391F2}"/>
              </a:ext>
            </a:extLst>
          </p:cNvPr>
          <p:cNvSpPr/>
          <p:nvPr/>
        </p:nvSpPr>
        <p:spPr>
          <a:xfrm>
            <a:off x="1378506" y="4937732"/>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Solar home</a:t>
            </a:r>
          </a:p>
        </p:txBody>
      </p:sp>
      <p:pic>
        <p:nvPicPr>
          <p:cNvPr id="4" name="Picture 3">
            <a:extLst>
              <a:ext uri="{FF2B5EF4-FFF2-40B4-BE49-F238E27FC236}">
                <a16:creationId xmlns:a16="http://schemas.microsoft.com/office/drawing/2014/main" id="{AB535238-A11F-4138-93F2-12950D890890}"/>
              </a:ext>
            </a:extLst>
          </p:cNvPr>
          <p:cNvPicPr>
            <a:picLocks noChangeAspect="1"/>
          </p:cNvPicPr>
          <p:nvPr/>
        </p:nvPicPr>
        <p:blipFill>
          <a:blip r:embed="rId18"/>
          <a:stretch>
            <a:fillRect/>
          </a:stretch>
        </p:blipFill>
        <p:spPr>
          <a:xfrm>
            <a:off x="1664951" y="5239869"/>
            <a:ext cx="540117" cy="566057"/>
          </a:xfrm>
          <a:prstGeom prst="rect">
            <a:avLst/>
          </a:prstGeom>
        </p:spPr>
      </p:pic>
      <p:cxnSp>
        <p:nvCxnSpPr>
          <p:cNvPr id="72" name="Straight Arrow Connector 71">
            <a:extLst>
              <a:ext uri="{FF2B5EF4-FFF2-40B4-BE49-F238E27FC236}">
                <a16:creationId xmlns:a16="http://schemas.microsoft.com/office/drawing/2014/main" id="{C2C14D19-ECF3-4F62-AC49-4A3574BC431F}"/>
              </a:ext>
            </a:extLst>
          </p:cNvPr>
          <p:cNvCxnSpPr>
            <a:cxnSpLocks/>
            <a:stCxn id="70" idx="3"/>
            <a:endCxn id="62" idx="1"/>
          </p:cNvCxnSpPr>
          <p:nvPr/>
        </p:nvCxnSpPr>
        <p:spPr>
          <a:xfrm>
            <a:off x="2491514" y="5644310"/>
            <a:ext cx="100528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32424395-CC23-43E6-9ED1-9D7DBF64C52A}"/>
              </a:ext>
            </a:extLst>
          </p:cNvPr>
          <p:cNvGrpSpPr/>
          <p:nvPr/>
        </p:nvGrpSpPr>
        <p:grpSpPr>
          <a:xfrm>
            <a:off x="7157018" y="5622768"/>
            <a:ext cx="1652356" cy="773253"/>
            <a:chOff x="5887432" y="1455632"/>
            <a:chExt cx="2096198" cy="980958"/>
          </a:xfrm>
        </p:grpSpPr>
        <p:grpSp>
          <p:nvGrpSpPr>
            <p:cNvPr id="74" name="Group 73">
              <a:extLst>
                <a:ext uri="{FF2B5EF4-FFF2-40B4-BE49-F238E27FC236}">
                  <a16:creationId xmlns:a16="http://schemas.microsoft.com/office/drawing/2014/main" id="{678DD1C1-08F2-4526-BD30-3997E137ED45}"/>
                </a:ext>
              </a:extLst>
            </p:cNvPr>
            <p:cNvGrpSpPr/>
            <p:nvPr/>
          </p:nvGrpSpPr>
          <p:grpSpPr>
            <a:xfrm>
              <a:off x="5887432" y="1455632"/>
              <a:ext cx="2096198" cy="980958"/>
              <a:chOff x="5887432" y="1455632"/>
              <a:chExt cx="2096198" cy="980958"/>
            </a:xfrm>
          </p:grpSpPr>
          <p:sp>
            <p:nvSpPr>
              <p:cNvPr id="76" name="Field gateway">
                <a:extLst>
                  <a:ext uri="{FF2B5EF4-FFF2-40B4-BE49-F238E27FC236}">
                    <a16:creationId xmlns:a16="http://schemas.microsoft.com/office/drawing/2014/main" id="{D5D2901A-99E0-4137-A075-FA70E04E7D0A}"/>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77" name="Picture 76">
                <a:extLst>
                  <a:ext uri="{FF2B5EF4-FFF2-40B4-BE49-F238E27FC236}">
                    <a16:creationId xmlns:a16="http://schemas.microsoft.com/office/drawing/2014/main" id="{E2D45686-5D95-4354-B442-B8086DC180B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75" name="TextBox 74">
              <a:extLst>
                <a:ext uri="{FF2B5EF4-FFF2-40B4-BE49-F238E27FC236}">
                  <a16:creationId xmlns:a16="http://schemas.microsoft.com/office/drawing/2014/main" id="{32738837-FAA5-457C-82EC-FAEEA8789F46}"/>
                </a:ext>
              </a:extLst>
            </p:cNvPr>
            <p:cNvSpPr txBox="1"/>
            <p:nvPr/>
          </p:nvSpPr>
          <p:spPr>
            <a:xfrm>
              <a:off x="6577964" y="1545570"/>
              <a:ext cx="1298163" cy="65595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cxnSp>
        <p:nvCxnSpPr>
          <p:cNvPr id="78" name="Straight Arrow Connector 77">
            <a:extLst>
              <a:ext uri="{FF2B5EF4-FFF2-40B4-BE49-F238E27FC236}">
                <a16:creationId xmlns:a16="http://schemas.microsoft.com/office/drawing/2014/main" id="{2ED58C4E-A524-42FE-9784-FB8A396EE94B}"/>
              </a:ext>
            </a:extLst>
          </p:cNvPr>
          <p:cNvCxnSpPr>
            <a:cxnSpLocks/>
            <a:stCxn id="76" idx="1"/>
          </p:cNvCxnSpPr>
          <p:nvPr/>
        </p:nvCxnSpPr>
        <p:spPr>
          <a:xfrm flipH="1">
            <a:off x="6757378" y="6009395"/>
            <a:ext cx="39964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AD3FA6C9-3467-4709-8672-6F21A8226CD2}"/>
              </a:ext>
            </a:extLst>
          </p:cNvPr>
          <p:cNvCxnSpPr>
            <a:stCxn id="76"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07385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_rels/theme10.xml.rels><?xml version="1.0" encoding="UTF-8" standalone="yes"?>
<Relationships xmlns="http://schemas.openxmlformats.org/package/2006/relationships"><Relationship Id="rId1" Type="http://schemas.openxmlformats.org/officeDocument/2006/relationships/image" Target="../media/image1.emf"/></Relationships>
</file>

<file path=ppt/theme/_rels/theme3.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1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0.xml><?xml version="1.0" encoding="utf-8"?>
<a:theme xmlns:a="http://schemas.openxmlformats.org/drawingml/2006/main" name="3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3.xml><?xml version="1.0" encoding="utf-8"?>
<a:theme xmlns:a="http://schemas.openxmlformats.org/drawingml/2006/main" name="2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4.xml><?xml version="1.0" encoding="utf-8"?>
<a:theme xmlns:a="http://schemas.openxmlformats.org/drawingml/2006/main" name="8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5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8.xml><?xml version="1.0" encoding="utf-8"?>
<a:theme xmlns:a="http://schemas.openxmlformats.org/drawingml/2006/main" name="1_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9.xml><?xml version="1.0" encoding="utf-8"?>
<a:theme xmlns:a="http://schemas.openxmlformats.org/drawingml/2006/main" name="10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Override1.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10.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2.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3.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4.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5.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6.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7.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8.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9.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46084</TotalTime>
  <Words>1213</Words>
  <Application>Microsoft Office PowerPoint</Application>
  <PresentationFormat>Widescreen</PresentationFormat>
  <Paragraphs>433</Paragraphs>
  <Slides>45</Slides>
  <Notes>8</Notes>
  <HiddenSlides>1</HiddenSlides>
  <MMClips>0</MMClips>
  <ScaleCrop>false</ScaleCrop>
  <HeadingPairs>
    <vt:vector size="8" baseType="variant">
      <vt:variant>
        <vt:lpstr>Fonts Used</vt:lpstr>
      </vt:variant>
      <vt:variant>
        <vt:i4>11</vt:i4>
      </vt:variant>
      <vt:variant>
        <vt:lpstr>Theme</vt:lpstr>
      </vt:variant>
      <vt:variant>
        <vt:i4>11</vt:i4>
      </vt:variant>
      <vt:variant>
        <vt:lpstr>Embedded OLE Servers</vt:lpstr>
      </vt:variant>
      <vt:variant>
        <vt:i4>1</vt:i4>
      </vt:variant>
      <vt:variant>
        <vt:lpstr>Slide Titles</vt:lpstr>
      </vt:variant>
      <vt:variant>
        <vt:i4>45</vt:i4>
      </vt:variant>
    </vt:vector>
  </HeadingPairs>
  <TitlesOfParts>
    <vt:vector size="68" baseType="lpstr">
      <vt:lpstr>Arial</vt:lpstr>
      <vt:lpstr>Calibri</vt:lpstr>
      <vt:lpstr>Calibri Light</vt:lpstr>
      <vt:lpstr>Consolas</vt:lpstr>
      <vt:lpstr>Lucida Grande</vt:lpstr>
      <vt:lpstr>Segoe Semibold</vt:lpstr>
      <vt:lpstr>Segoe UI</vt:lpstr>
      <vt:lpstr>Segoe UI Light</vt:lpstr>
      <vt:lpstr>Segoe UI Semibold</vt:lpstr>
      <vt:lpstr>Webdings</vt:lpstr>
      <vt:lpstr>Wingdings</vt:lpstr>
      <vt:lpstr>1_Template 16/9 Actemium</vt:lpstr>
      <vt:lpstr>Axians</vt:lpstr>
      <vt:lpstr>2_Template 16/9 Actemium</vt:lpstr>
      <vt:lpstr>8_3-30680_Worldwide Partner Conference 2015 </vt:lpstr>
      <vt:lpstr>5_Anpassad formgivning</vt:lpstr>
      <vt:lpstr>Anpassad formgivning</vt:lpstr>
      <vt:lpstr>9_3-30680_Worldwide Partner Conference 2015 </vt:lpstr>
      <vt:lpstr>1_Axians</vt:lpstr>
      <vt:lpstr>10_3-30680_Worldwide Partner Conference 2015 </vt:lpstr>
      <vt:lpstr>3_Template 16/9 Actemium</vt:lpstr>
      <vt:lpstr>Office Theme</vt:lpstr>
      <vt:lpstr>think-cell Slide</vt:lpstr>
      <vt:lpstr>PowerPoint Presentation</vt:lpstr>
      <vt:lpstr>IoT Device Management - using microServiceBus.com</vt:lpstr>
      <vt:lpstr>PowerPoint Presentation</vt:lpstr>
      <vt:lpstr>PowerPoint Presentation</vt:lpstr>
      <vt:lpstr>PowerPoint Presentation</vt:lpstr>
      <vt:lpstr>PowerPoint Presentation</vt:lpstr>
      <vt:lpstr>DES Business Platform</vt:lpstr>
      <vt:lpstr>PowerPoint Presentation</vt:lpstr>
      <vt:lpstr>PowerPoint Presentation</vt:lpstr>
      <vt:lpstr>PowerPoint Presentation</vt:lpstr>
      <vt:lpstr>PowerPoint Presentation</vt:lpstr>
      <vt:lpstr>PowerPoint Presentation</vt:lpstr>
      <vt:lpstr>PowerPoint Presentation</vt:lpstr>
      <vt:lpstr>SANDVIK INTELLIGENT TUBE</vt:lpstr>
      <vt:lpstr>PowerPoint Presentation</vt:lpstr>
      <vt:lpstr>PowerPoint Presentation</vt:lpstr>
      <vt:lpstr>PowerPoint Presentation</vt:lpstr>
      <vt:lpstr>PowerPoint Presentation</vt:lpstr>
      <vt:lpstr>PowerPoint Presentation</vt:lpstr>
      <vt:lpstr>So how does microServiceBus.com fit in?</vt:lpstr>
      <vt:lpstr>Axians – IoT Operation</vt:lpstr>
      <vt:lpstr>Axians – IoT Operation</vt:lpstr>
      <vt:lpstr>Axians – IoT Operation</vt:lpstr>
      <vt:lpstr>IoT platforms</vt:lpstr>
      <vt:lpstr>General Device Architecture</vt:lpstr>
      <vt:lpstr>microServiceBus Architecture (node.js)</vt:lpstr>
      <vt:lpstr>microServiceBus Architecture (node.js)</vt:lpstr>
      <vt:lpstr>microServiceBus Architecture (node.js)</vt:lpstr>
      <vt:lpstr>microServiceBus Architecture </vt:lpstr>
      <vt:lpstr>On-boarding</vt:lpstr>
      <vt:lpstr>GitHub Repos:</vt:lpstr>
      <vt:lpstr>microServiceBus.com and related projects are property of Vinci-Energies!</vt:lpstr>
      <vt:lpstr>PowerPoint Presentation</vt:lpstr>
      <vt:lpstr>Let’s begin  https://github.com/axians/microservicebus-tutorial</vt:lpstr>
      <vt:lpstr>(very) Short introduction to Node.js</vt:lpstr>
      <vt:lpstr>What is Node.js?</vt:lpstr>
      <vt:lpstr>What is Node.js?</vt:lpstr>
      <vt:lpstr>What is JavaScript?</vt:lpstr>
      <vt:lpstr>Node Package Manager (NPM)</vt:lpstr>
      <vt:lpstr>Demo!</vt:lpstr>
      <vt:lpstr>Lab time!</vt:lpstr>
      <vt:lpstr>Getting Started</vt:lpstr>
      <vt:lpstr>microServiceBus.com - Key concepts</vt:lpstr>
      <vt:lpstr>Demo!</vt:lpstr>
      <vt:lpstr>Lab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Axians IoT Nordic</dc:title>
  <dc:creator>Jan Hellgren</dc:creator>
  <cp:lastModifiedBy>Mikael Håkansson</cp:lastModifiedBy>
  <cp:revision>181</cp:revision>
  <dcterms:modified xsi:type="dcterms:W3CDTF">2018-09-17T12:10:35Z</dcterms:modified>
</cp:coreProperties>
</file>